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3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ICI\Plocha\Aret%20-%20final\dotaznik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ICI\Plocha\Aret%20-%20final\dotaznik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ICI\Plocha\Aret%20-%20final\dotaznik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ICI\Plocha\Aret%20-%20final\dotaznik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ICI\Plocha\Aret%20-%20final\dotaznik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ICI\Plocha\Aret%20-%20final\dotaznik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ICI\Plocha\Aret%20-%20final\dotaznik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ICI\Plocha\Aret%20-%20final\dotaznik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ICI\Plocha\Aret%20-%20final\dotaznik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ICI\Plocha\Aret%20-%20final\dotaznik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style val="26"/>
  <c:chart>
    <c:title>
      <c:tx>
        <c:rich>
          <a:bodyPr/>
          <a:lstStyle/>
          <a:p>
            <a:pPr>
              <a:defRPr/>
            </a:pPr>
            <a:r>
              <a:rPr lang="cs-CZ"/>
              <a:t>R4 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1"/>
            <c:explosion val="40"/>
          </c:dPt>
          <c:dLbls>
            <c:txPr>
              <a:bodyPr/>
              <a:lstStyle/>
              <a:p>
                <a:pPr>
                  <a:defRPr sz="1600"/>
                </a:pPr>
                <a:endParaRPr lang="cs-CZ"/>
              </a:p>
            </c:txPr>
            <c:showVal val="1"/>
          </c:dLbls>
          <c:cat>
            <c:strRef>
              <c:f>[dotaznik.xls]List2!$A$2,[dotaznik.xls]List2!$A$3</c:f>
              <c:strCache>
                <c:ptCount val="2"/>
                <c:pt idx="0">
                  <c:v>ANO </c:v>
                </c:pt>
                <c:pt idx="1">
                  <c:v>NE</c:v>
                </c:pt>
              </c:strCache>
            </c:strRef>
          </c:cat>
          <c:val>
            <c:numRef>
              <c:f>List2!$B$2:$B$3</c:f>
              <c:numCache>
                <c:formatCode>General</c:formatCode>
                <c:ptCount val="2"/>
                <c:pt idx="0">
                  <c:v>36</c:v>
                </c:pt>
                <c:pt idx="1">
                  <c:v>5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cs-CZ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cs-CZ"/>
          </a:p>
        </c:txPr>
      </c:legendEntry>
      <c:layout>
        <c:manualLayout>
          <c:xMode val="edge"/>
          <c:yMode val="edge"/>
          <c:x val="0.75778363390060111"/>
          <c:y val="0.31504919061359304"/>
          <c:w val="0.22608733384133442"/>
          <c:h val="0.30300066757799887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chart>
    <c:title>
      <c:tx>
        <c:rich>
          <a:bodyPr/>
          <a:lstStyle/>
          <a:p>
            <a:pPr>
              <a:defRPr/>
            </a:pPr>
            <a:r>
              <a:rPr lang="cs-CZ"/>
              <a:t>Q26 </a:t>
            </a:r>
          </a:p>
        </c:rich>
      </c:tx>
      <c:layout>
        <c:manualLayout>
          <c:xMode val="edge"/>
          <c:yMode val="edge"/>
          <c:x val="0.46194029850746277"/>
          <c:y val="0"/>
        </c:manualLayout>
      </c:layout>
    </c:title>
    <c:plotArea>
      <c:layout>
        <c:manualLayout>
          <c:layoutTarget val="inner"/>
          <c:xMode val="edge"/>
          <c:yMode val="edge"/>
          <c:x val="7.5661260626003854E-2"/>
          <c:y val="8.9176144648585587E-2"/>
          <c:w val="0.68435245034669179"/>
          <c:h val="0.7905243511227763"/>
        </c:manualLayout>
      </c:layout>
      <c:barChart>
        <c:barDir val="col"/>
        <c:grouping val="clustered"/>
        <c:ser>
          <c:idx val="0"/>
          <c:order val="0"/>
          <c:tx>
            <c:strRef>
              <c:f>List2!$L$2</c:f>
              <c:strCache>
                <c:ptCount val="1"/>
                <c:pt idx="0">
                  <c:v>MATKA </c:v>
                </c:pt>
              </c:strCache>
            </c:strRef>
          </c:tx>
          <c:dLbls>
            <c:dLblPos val="outEnd"/>
            <c:showVal val="1"/>
          </c:dLbls>
          <c:cat>
            <c:strRef>
              <c:f>List2!$K$3:$K$6</c:f>
              <c:strCache>
                <c:ptCount val="4"/>
                <c:pt idx="0">
                  <c:v>Velmi </c:v>
                </c:pt>
                <c:pt idx="1">
                  <c:v>Trochu</c:v>
                </c:pt>
                <c:pt idx="2">
                  <c:v>Vůbec</c:v>
                </c:pt>
                <c:pt idx="3">
                  <c:v>Nevím</c:v>
                </c:pt>
              </c:strCache>
            </c:strRef>
          </c:cat>
          <c:val>
            <c:numRef>
              <c:f>List2!$L$3:$L$6</c:f>
              <c:numCache>
                <c:formatCode>General</c:formatCode>
                <c:ptCount val="4"/>
                <c:pt idx="0">
                  <c:v>5</c:v>
                </c:pt>
                <c:pt idx="1">
                  <c:v>26</c:v>
                </c:pt>
                <c:pt idx="2">
                  <c:v>9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List2!$M$2</c:f>
              <c:strCache>
                <c:ptCount val="1"/>
                <c:pt idx="0">
                  <c:v>OTEC</c:v>
                </c:pt>
              </c:strCache>
            </c:strRef>
          </c:tx>
          <c:dLbls>
            <c:dLblPos val="outEnd"/>
            <c:showVal val="1"/>
          </c:dLbls>
          <c:val>
            <c:numRef>
              <c:f>List2!$M$3:$M$6</c:f>
              <c:numCache>
                <c:formatCode>General</c:formatCode>
                <c:ptCount val="4"/>
                <c:pt idx="0">
                  <c:v>1</c:v>
                </c:pt>
                <c:pt idx="1">
                  <c:v>16</c:v>
                </c:pt>
                <c:pt idx="2">
                  <c:v>23</c:v>
                </c:pt>
                <c:pt idx="3">
                  <c:v>1</c:v>
                </c:pt>
              </c:numCache>
            </c:numRef>
          </c:val>
        </c:ser>
        <c:ser>
          <c:idx val="2"/>
          <c:order val="2"/>
          <c:tx>
            <c:strRef>
              <c:f>List2!$N$2</c:f>
              <c:strCache>
                <c:ptCount val="1"/>
                <c:pt idx="0">
                  <c:v>SOUROZENEC</c:v>
                </c:pt>
              </c:strCache>
            </c:strRef>
          </c:tx>
          <c:dLbls>
            <c:dLblPos val="outEnd"/>
            <c:showVal val="1"/>
          </c:dLbls>
          <c:val>
            <c:numRef>
              <c:f>List2!$N$3:$N$6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26</c:v>
                </c:pt>
                <c:pt idx="3">
                  <c:v>9</c:v>
                </c:pt>
              </c:numCache>
            </c:numRef>
          </c:val>
        </c:ser>
        <c:ser>
          <c:idx val="3"/>
          <c:order val="3"/>
          <c:tx>
            <c:strRef>
              <c:f>List2!$O$2</c:f>
              <c:strCache>
                <c:ptCount val="1"/>
                <c:pt idx="0">
                  <c:v>PRARODIČE</c:v>
                </c:pt>
              </c:strCache>
            </c:strRef>
          </c:tx>
          <c:dLbls>
            <c:dLblPos val="outEnd"/>
            <c:showVal val="1"/>
          </c:dLbls>
          <c:val>
            <c:numRef>
              <c:f>List2!$O$3:$O$6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35</c:v>
                </c:pt>
                <c:pt idx="3">
                  <c:v>1</c:v>
                </c:pt>
              </c:numCache>
            </c:numRef>
          </c:val>
        </c:ser>
        <c:ser>
          <c:idx val="4"/>
          <c:order val="4"/>
          <c:tx>
            <c:strRef>
              <c:f>List2!$P$2</c:f>
              <c:strCache>
                <c:ptCount val="1"/>
                <c:pt idx="0">
                  <c:v>KAMARÁDI</c:v>
                </c:pt>
              </c:strCache>
            </c:strRef>
          </c:tx>
          <c:dLbls>
            <c:dLblPos val="outEnd"/>
            <c:showVal val="1"/>
          </c:dLbls>
          <c:val>
            <c:numRef>
              <c:f>List2!$P$3:$P$6</c:f>
              <c:numCache>
                <c:formatCode>General</c:formatCode>
                <c:ptCount val="4"/>
                <c:pt idx="0">
                  <c:v>5</c:v>
                </c:pt>
                <c:pt idx="1">
                  <c:v>18</c:v>
                </c:pt>
                <c:pt idx="2">
                  <c:v>16</c:v>
                </c:pt>
                <c:pt idx="3">
                  <c:v>2</c:v>
                </c:pt>
              </c:numCache>
            </c:numRef>
          </c:val>
        </c:ser>
        <c:ser>
          <c:idx val="5"/>
          <c:order val="5"/>
          <c:tx>
            <c:strRef>
              <c:f>List2!$Q$2</c:f>
              <c:strCache>
                <c:ptCount val="1"/>
                <c:pt idx="0">
                  <c:v>Někdo jiný: SPOLUŽÁCI</c:v>
                </c:pt>
              </c:strCache>
            </c:strRef>
          </c:tx>
          <c:dLbls>
            <c:dLblPos val="outEnd"/>
            <c:showVal val="1"/>
          </c:dLbls>
          <c:val>
            <c:numRef>
              <c:f>List2!$Q$3:$Q$6</c:f>
              <c:numCache>
                <c:formatCode>General</c:formatCode>
                <c:ptCount val="4"/>
                <c:pt idx="0">
                  <c:v>1</c:v>
                </c:pt>
                <c:pt idx="1">
                  <c:v>5</c:v>
                </c:pt>
                <c:pt idx="2">
                  <c:v>0</c:v>
                </c:pt>
                <c:pt idx="3">
                  <c:v>35</c:v>
                </c:pt>
              </c:numCache>
            </c:numRef>
          </c:val>
        </c:ser>
        <c:axId val="43905792"/>
        <c:axId val="43907328"/>
      </c:barChart>
      <c:catAx>
        <c:axId val="43905792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cs-CZ"/>
          </a:p>
        </c:txPr>
        <c:crossAx val="43907328"/>
        <c:crosses val="autoZero"/>
        <c:auto val="1"/>
        <c:lblAlgn val="ctr"/>
        <c:lblOffset val="100"/>
      </c:catAx>
      <c:valAx>
        <c:axId val="43907328"/>
        <c:scaling>
          <c:orientation val="minMax"/>
        </c:scaling>
        <c:axPos val="l"/>
        <c:majorGridlines/>
        <c:numFmt formatCode="General" sourceLinked="1"/>
        <c:tickLblPos val="nextTo"/>
        <c:crossAx val="43905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93908410702417"/>
          <c:y val="0.17866200058326048"/>
          <c:w val="0.21013554275864768"/>
          <c:h val="0.5796202974628174"/>
        </c:manualLayout>
      </c:layout>
      <c:txPr>
        <a:bodyPr/>
        <a:lstStyle/>
        <a:p>
          <a:pPr>
            <a:defRPr b="1"/>
          </a:pPr>
          <a:endParaRPr lang="cs-CZ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style val="26"/>
  <c:chart>
    <c:title>
      <c:tx>
        <c:rich>
          <a:bodyPr/>
          <a:lstStyle/>
          <a:p>
            <a:pPr>
              <a:defRPr/>
            </a:pPr>
            <a:r>
              <a:rPr lang="en-US"/>
              <a:t>Q</a:t>
            </a:r>
            <a:r>
              <a:rPr lang="cs-CZ"/>
              <a:t>1</a:t>
            </a:r>
            <a:endParaRPr lang="en-US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List2!$U$3:$U$6</c:f>
              <c:strCache>
                <c:ptCount val="1"/>
                <c:pt idx="0">
                  <c:v>Poslouchám počítačový hlas a vše sleduji zrakem. Poslouchám pouze počítačový hlas a text nesleduji zrakem. Počítačový hlas si vypnu a vše sleduji pouze zrakem. Střídám poslouchání hlasu a sledování zrakem podle potřeby a únavy.</c:v>
                </c:pt>
              </c:strCache>
            </c:strRef>
          </c:tx>
          <c:dLbls>
            <c:txPr>
              <a:bodyPr/>
              <a:lstStyle/>
              <a:p>
                <a:pPr>
                  <a:defRPr sz="1600"/>
                </a:pPr>
                <a:endParaRPr lang="cs-CZ"/>
              </a:p>
            </c:txPr>
            <c:dLblPos val="inEnd"/>
            <c:showVal val="1"/>
          </c:dLbls>
          <c:cat>
            <c:strRef>
              <c:f>List2!$U$3:$U$6</c:f>
              <c:strCache>
                <c:ptCount val="4"/>
                <c:pt idx="0">
                  <c:v>Poslouchám počítačový hlas a vše sleduji zrakem.</c:v>
                </c:pt>
                <c:pt idx="1">
                  <c:v>Poslouchám pouze počítačový hlas a text nesleduji zrakem.</c:v>
                </c:pt>
                <c:pt idx="2">
                  <c:v>Počítačový hlas si vypnu a vše sleduji pouze zrakem.</c:v>
                </c:pt>
                <c:pt idx="3">
                  <c:v>Střídám poslouchání hlasu a sledování zrakem podle potřeby a únavy.</c:v>
                </c:pt>
              </c:strCache>
            </c:strRef>
          </c:cat>
          <c:val>
            <c:numRef>
              <c:f>List2!$V$3:$V$6</c:f>
              <c:numCache>
                <c:formatCode>General</c:formatCode>
                <c:ptCount val="4"/>
                <c:pt idx="0">
                  <c:v>8</c:v>
                </c:pt>
                <c:pt idx="1">
                  <c:v>1</c:v>
                </c:pt>
                <c:pt idx="2">
                  <c:v>14</c:v>
                </c:pt>
                <c:pt idx="3">
                  <c:v>18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59722222222222188"/>
          <c:y val="7.0376202974628238E-2"/>
          <c:w val="0.38611111111111118"/>
          <c:h val="0.72915500145815149"/>
        </c:manualLayout>
      </c:layout>
      <c:txPr>
        <a:bodyPr/>
        <a:lstStyle/>
        <a:p>
          <a:pPr rtl="0">
            <a:defRPr sz="1600"/>
          </a:pPr>
          <a:endParaRPr lang="cs-CZ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chart>
    <c:title>
      <c:tx>
        <c:rich>
          <a:bodyPr/>
          <a:lstStyle/>
          <a:p>
            <a:pPr>
              <a:defRPr/>
            </a:pPr>
            <a:r>
              <a:rPr lang="en-US"/>
              <a:t>Q</a:t>
            </a:r>
            <a:r>
              <a:rPr lang="cs-CZ"/>
              <a:t>3</a:t>
            </a:r>
            <a:endParaRPr lang="en-US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200"/>
                </a:pPr>
                <a:endParaRPr lang="cs-CZ"/>
              </a:p>
            </c:txPr>
            <c:dLblPos val="outEnd"/>
            <c:showVal val="1"/>
          </c:dLbls>
          <c:cat>
            <c:strRef>
              <c:f>List2!$A$29:$A$34</c:f>
              <c:strCache>
                <c:ptCount val="6"/>
                <c:pt idx="0">
                  <c:v>Vždy</c:v>
                </c:pt>
                <c:pt idx="1">
                  <c:v>Často</c:v>
                </c:pt>
                <c:pt idx="2">
                  <c:v>Občas</c:v>
                </c:pt>
                <c:pt idx="3">
                  <c:v>Málokdy</c:v>
                </c:pt>
                <c:pt idx="4">
                  <c:v>Nikdy</c:v>
                </c:pt>
                <c:pt idx="5">
                  <c:v>Nevím</c:v>
                </c:pt>
              </c:strCache>
            </c:strRef>
          </c:cat>
          <c:val>
            <c:numRef>
              <c:f>List2!$B$29:$B$34</c:f>
              <c:numCache>
                <c:formatCode>General</c:formatCode>
                <c:ptCount val="6"/>
                <c:pt idx="0">
                  <c:v>3</c:v>
                </c:pt>
                <c:pt idx="1">
                  <c:v>8</c:v>
                </c:pt>
                <c:pt idx="2">
                  <c:v>17</c:v>
                </c:pt>
                <c:pt idx="3">
                  <c:v>13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axId val="43913216"/>
        <c:axId val="43914752"/>
      </c:barChart>
      <c:catAx>
        <c:axId val="4391321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43914752"/>
        <c:crosses val="autoZero"/>
        <c:auto val="1"/>
        <c:lblAlgn val="ctr"/>
        <c:lblOffset val="100"/>
      </c:catAx>
      <c:valAx>
        <c:axId val="43914752"/>
        <c:scaling>
          <c:orientation val="minMax"/>
        </c:scaling>
        <c:axPos val="l"/>
        <c:majorGridlines/>
        <c:numFmt formatCode="General" sourceLinked="1"/>
        <c:tickLblPos val="nextTo"/>
        <c:crossAx val="43913216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title>
      <c:tx>
        <c:rich>
          <a:bodyPr/>
          <a:lstStyle/>
          <a:p>
            <a:pPr>
              <a:defRPr/>
            </a:pPr>
            <a:r>
              <a:rPr lang="en-US"/>
              <a:t>Q</a:t>
            </a:r>
            <a:r>
              <a:rPr lang="cs-CZ"/>
              <a:t>5</a:t>
            </a:r>
            <a:endParaRPr lang="en-US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200"/>
                </a:pPr>
                <a:endParaRPr lang="cs-CZ"/>
              </a:p>
            </c:txPr>
            <c:dLblPos val="outEnd"/>
            <c:showVal val="1"/>
          </c:dLbls>
          <c:cat>
            <c:strRef>
              <c:f>List2!$M$29:$M$35</c:f>
              <c:strCache>
                <c:ptCount val="7"/>
                <c:pt idx="0">
                  <c:v>Denně</c:v>
                </c:pt>
                <c:pt idx="1">
                  <c:v>2krát až 3krát za týden</c:v>
                </c:pt>
                <c:pt idx="2">
                  <c:v>Jednou za týden</c:v>
                </c:pt>
                <c:pt idx="3">
                  <c:v>Jednou za dva týdny</c:v>
                </c:pt>
                <c:pt idx="4">
                  <c:v>Jednou za měsíc</c:v>
                </c:pt>
                <c:pt idx="5">
                  <c:v>Méně, než jednou za měsíc</c:v>
                </c:pt>
                <c:pt idx="6">
                  <c:v>Jinak, jak? (5 nepoužívá, 1 používá, když je to za úkol)</c:v>
                </c:pt>
              </c:strCache>
            </c:strRef>
          </c:cat>
          <c:val>
            <c:numRef>
              <c:f>List2!$P$29:$P$35</c:f>
              <c:numCache>
                <c:formatCode>General</c:formatCode>
                <c:ptCount val="7"/>
                <c:pt idx="0">
                  <c:v>5</c:v>
                </c:pt>
                <c:pt idx="1">
                  <c:v>10</c:v>
                </c:pt>
                <c:pt idx="2">
                  <c:v>7</c:v>
                </c:pt>
                <c:pt idx="3">
                  <c:v>4</c:v>
                </c:pt>
                <c:pt idx="4">
                  <c:v>7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</c:ser>
        <c:dLbls>
          <c:showVal val="1"/>
        </c:dLbls>
        <c:axId val="43944192"/>
        <c:axId val="43966464"/>
      </c:barChart>
      <c:catAx>
        <c:axId val="4394419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43966464"/>
        <c:crosses val="autoZero"/>
        <c:auto val="1"/>
        <c:lblAlgn val="ctr"/>
        <c:lblOffset val="100"/>
      </c:catAx>
      <c:valAx>
        <c:axId val="43966464"/>
        <c:scaling>
          <c:orientation val="minMax"/>
        </c:scaling>
        <c:axPos val="l"/>
        <c:majorGridlines/>
        <c:numFmt formatCode="General" sourceLinked="1"/>
        <c:tickLblPos val="nextTo"/>
        <c:crossAx val="43944192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style val="26"/>
  <c:chart>
    <c:title>
      <c:tx>
        <c:rich>
          <a:bodyPr/>
          <a:lstStyle/>
          <a:p>
            <a:pPr>
              <a:defRPr/>
            </a:pPr>
            <a:r>
              <a:rPr lang="en-US"/>
              <a:t>Q12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2.083333333333335E-2"/>
          <c:y val="5.0925925925925923E-2"/>
          <c:w val="0.53888888888888919"/>
          <c:h val="0.89814814814814814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/>
                </a:pPr>
                <a:endParaRPr lang="cs-CZ"/>
              </a:p>
            </c:txPr>
            <c:dLblPos val="inEnd"/>
            <c:showVal val="1"/>
            <c:showLeaderLines val="1"/>
          </c:dLbls>
          <c:cat>
            <c:strRef>
              <c:f>List2!$A$50:$A$53</c:f>
              <c:strCache>
                <c:ptCount val="4"/>
                <c:pt idx="0">
                  <c:v>Ano, bez problémů (mohu se připojit na internet, nemám problém s internetovým prohlížečem).</c:v>
                </c:pt>
                <c:pt idx="1">
                  <c:v>Ano, ale s problémy (pomalé připojení, mám problém s internetovým prohlížečem).</c:v>
                </c:pt>
                <c:pt idx="2">
                  <c:v>Ne, proč? (nemám internet; máme pc, ale nepoužívám ho; nemáme internet; nemůžu ARET na internetu najít nebo ztratím heslo).</c:v>
                </c:pt>
                <c:pt idx="3">
                  <c:v>Nevím.</c:v>
                </c:pt>
              </c:strCache>
            </c:strRef>
          </c:cat>
          <c:val>
            <c:numRef>
              <c:f>List2!$B$50:$B$53</c:f>
              <c:numCache>
                <c:formatCode>General</c:formatCode>
                <c:ptCount val="4"/>
                <c:pt idx="0">
                  <c:v>31</c:v>
                </c:pt>
                <c:pt idx="1">
                  <c:v>5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8209876543209871"/>
          <c:y val="3.6990740740740755E-2"/>
          <c:w val="0.37345679012345689"/>
          <c:h val="0.92240966176700934"/>
        </c:manualLayout>
      </c:layout>
      <c:txPr>
        <a:bodyPr/>
        <a:lstStyle/>
        <a:p>
          <a:pPr>
            <a:defRPr sz="1400"/>
          </a:pPr>
          <a:endParaRPr lang="cs-CZ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chart>
    <c:title>
      <c:tx>
        <c:rich>
          <a:bodyPr/>
          <a:lstStyle/>
          <a:p>
            <a:pPr>
              <a:defRPr/>
            </a:pPr>
            <a:r>
              <a:rPr lang="cs-CZ"/>
              <a:t>Q17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4.44675829994935E-2"/>
          <c:y val="8.4398613068644185E-2"/>
          <c:w val="0.69197967030436991"/>
          <c:h val="0.81238600492315116"/>
        </c:manualLayout>
      </c:layout>
      <c:barChart>
        <c:barDir val="col"/>
        <c:grouping val="clustered"/>
        <c:ser>
          <c:idx val="0"/>
          <c:order val="0"/>
          <c:tx>
            <c:strRef>
              <c:f>List2!$M$56</c:f>
              <c:strCache>
                <c:ptCount val="1"/>
                <c:pt idx="0">
                  <c:v>Hlas hovoří srozumitelně</c:v>
                </c:pt>
              </c:strCache>
            </c:strRef>
          </c:tx>
          <c:cat>
            <c:strRef>
              <c:f>List2!$L$57:$L$61</c:f>
              <c:strCache>
                <c:ptCount val="5"/>
                <c:pt idx="0">
                  <c:v>Určitě ano</c:v>
                </c:pt>
                <c:pt idx="1">
                  <c:v>Spíše ano</c:v>
                </c:pt>
                <c:pt idx="2">
                  <c:v>Spíše ne</c:v>
                </c:pt>
                <c:pt idx="3">
                  <c:v>Určitě ne</c:v>
                </c:pt>
                <c:pt idx="4">
                  <c:v>Nevím</c:v>
                </c:pt>
              </c:strCache>
            </c:strRef>
          </c:cat>
          <c:val>
            <c:numRef>
              <c:f>List2!$M$57:$M$61</c:f>
              <c:numCache>
                <c:formatCode>General</c:formatCode>
                <c:ptCount val="5"/>
                <c:pt idx="0">
                  <c:v>19</c:v>
                </c:pt>
                <c:pt idx="1">
                  <c:v>16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List2!$N$56</c:f>
              <c:strCache>
                <c:ptCount val="1"/>
                <c:pt idx="0">
                  <c:v>Hlas působí přirozeně</c:v>
                </c:pt>
              </c:strCache>
            </c:strRef>
          </c:tx>
          <c:val>
            <c:numRef>
              <c:f>List2!$N$57:$N$61</c:f>
              <c:numCache>
                <c:formatCode>General</c:formatCode>
                <c:ptCount val="5"/>
                <c:pt idx="0">
                  <c:v>2</c:v>
                </c:pt>
                <c:pt idx="1">
                  <c:v>12</c:v>
                </c:pt>
                <c:pt idx="2">
                  <c:v>16</c:v>
                </c:pt>
                <c:pt idx="3">
                  <c:v>11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List2!$O$56</c:f>
              <c:strCache>
                <c:ptCount val="1"/>
                <c:pt idx="0">
                  <c:v>Hlas zní sympaticky</c:v>
                </c:pt>
              </c:strCache>
            </c:strRef>
          </c:tx>
          <c:val>
            <c:numRef>
              <c:f>List2!$O$57:$O$61</c:f>
              <c:numCache>
                <c:formatCode>General</c:formatCode>
                <c:ptCount val="5"/>
                <c:pt idx="0">
                  <c:v>6</c:v>
                </c:pt>
                <c:pt idx="1">
                  <c:v>22</c:v>
                </c:pt>
                <c:pt idx="2">
                  <c:v>10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ser>
          <c:idx val="3"/>
          <c:order val="3"/>
          <c:tx>
            <c:strRef>
              <c:f>List2!$P$56</c:f>
              <c:strCache>
                <c:ptCount val="1"/>
                <c:pt idx="0">
                  <c:v>Hlas zní monotónně</c:v>
                </c:pt>
              </c:strCache>
            </c:strRef>
          </c:tx>
          <c:val>
            <c:numRef>
              <c:f>List2!$P$57:$P$61</c:f>
              <c:numCache>
                <c:formatCode>General</c:formatCode>
                <c:ptCount val="5"/>
                <c:pt idx="0">
                  <c:v>9</c:v>
                </c:pt>
                <c:pt idx="1">
                  <c:v>14</c:v>
                </c:pt>
                <c:pt idx="2">
                  <c:v>12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</c:ser>
        <c:ser>
          <c:idx val="4"/>
          <c:order val="4"/>
          <c:tx>
            <c:strRef>
              <c:f>List2!$Q$56</c:f>
              <c:strCache>
                <c:ptCount val="1"/>
                <c:pt idx="0">
                  <c:v>Hlas mě při učení ruší</c:v>
                </c:pt>
              </c:strCache>
            </c:strRef>
          </c:tx>
          <c:val>
            <c:numRef>
              <c:f>List2!$Q$57:$Q$61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6</c:v>
                </c:pt>
                <c:pt idx="3">
                  <c:v>25</c:v>
                </c:pt>
                <c:pt idx="4">
                  <c:v>3</c:v>
                </c:pt>
              </c:numCache>
            </c:numRef>
          </c:val>
        </c:ser>
        <c:ser>
          <c:idx val="5"/>
          <c:order val="5"/>
          <c:tx>
            <c:strRef>
              <c:f>List2!$R$56</c:f>
              <c:strCache>
                <c:ptCount val="1"/>
                <c:pt idx="0">
                  <c:v>Při čtení textu se hlasy vhodně střídají</c:v>
                </c:pt>
              </c:strCache>
            </c:strRef>
          </c:tx>
          <c:val>
            <c:numRef>
              <c:f>List2!$R$57:$R$61</c:f>
              <c:numCache>
                <c:formatCode>General</c:formatCode>
                <c:ptCount val="5"/>
                <c:pt idx="0">
                  <c:v>15</c:v>
                </c:pt>
                <c:pt idx="1">
                  <c:v>13</c:v>
                </c:pt>
                <c:pt idx="2">
                  <c:v>3</c:v>
                </c:pt>
                <c:pt idx="3">
                  <c:v>0</c:v>
                </c:pt>
                <c:pt idx="4">
                  <c:v>10</c:v>
                </c:pt>
              </c:numCache>
            </c:numRef>
          </c:val>
        </c:ser>
        <c:ser>
          <c:idx val="6"/>
          <c:order val="6"/>
          <c:tx>
            <c:strRef>
              <c:f>List2!$S$56</c:f>
              <c:strCache>
                <c:ptCount val="1"/>
                <c:pt idx="0">
                  <c:v>Vyhovuje mi možnost nastavení rychlosti čtení</c:v>
                </c:pt>
              </c:strCache>
            </c:strRef>
          </c:tx>
          <c:val>
            <c:numRef>
              <c:f>List2!$S$57:$S$61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25</c:v>
                </c:pt>
              </c:numCache>
            </c:numRef>
          </c:val>
        </c:ser>
        <c:dLbls>
          <c:showVal val="1"/>
        </c:dLbls>
        <c:axId val="44160128"/>
        <c:axId val="44161664"/>
      </c:barChart>
      <c:catAx>
        <c:axId val="4416012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44161664"/>
        <c:crosses val="autoZero"/>
        <c:auto val="1"/>
        <c:lblAlgn val="ctr"/>
        <c:lblOffset val="100"/>
      </c:catAx>
      <c:valAx>
        <c:axId val="44161664"/>
        <c:scaling>
          <c:orientation val="minMax"/>
        </c:scaling>
        <c:axPos val="l"/>
        <c:majorGridlines/>
        <c:numFmt formatCode="General" sourceLinked="1"/>
        <c:tickLblPos val="nextTo"/>
        <c:crossAx val="44160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394080674126263"/>
          <c:y val="0.10209694599801199"/>
          <c:w val="0.237287263434176"/>
          <c:h val="0.75645138946120416"/>
        </c:manualLayout>
      </c:layout>
      <c:txPr>
        <a:bodyPr/>
        <a:lstStyle/>
        <a:p>
          <a:pPr>
            <a:defRPr sz="1200" b="1"/>
          </a:pPr>
          <a:endParaRPr lang="cs-CZ"/>
        </a:p>
      </c:txPr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title>
      <c:tx>
        <c:rich>
          <a:bodyPr/>
          <a:lstStyle/>
          <a:p>
            <a:pPr>
              <a:defRPr/>
            </a:pPr>
            <a:r>
              <a:rPr lang="cs-CZ"/>
              <a:t>Q21</a:t>
            </a:r>
          </a:p>
        </c:rich>
      </c:tx>
      <c:layout>
        <c:manualLayout>
          <c:xMode val="edge"/>
          <c:yMode val="edge"/>
          <c:x val="0.44916666666666677"/>
          <c:y val="4.6296296296296328E-2"/>
        </c:manualLayout>
      </c:layout>
    </c:title>
    <c:plotArea>
      <c:layout>
        <c:manualLayout>
          <c:layoutTarget val="inner"/>
          <c:xMode val="edge"/>
          <c:yMode val="edge"/>
          <c:x val="7.823600174978132E-2"/>
          <c:y val="6.0659813356663754E-2"/>
          <c:w val="0.84366688538932633"/>
          <c:h val="0.79822506561679785"/>
        </c:manualLayout>
      </c:layout>
      <c:areaChart>
        <c:grouping val="standard"/>
        <c:ser>
          <c:idx val="0"/>
          <c:order val="0"/>
          <c:dLbls>
            <c:dLbl>
              <c:idx val="0"/>
              <c:layout>
                <c:manualLayout>
                  <c:x val="3.6111111111111129E-2"/>
                  <c:y val="-0.37962962962962993"/>
                </c:manualLayout>
              </c:layout>
              <c:showVal val="1"/>
            </c:dLbl>
            <c:dLbl>
              <c:idx val="1"/>
              <c:layout>
                <c:manualLayout>
                  <c:x val="2.7777777777777822E-3"/>
                  <c:y val="-0.35185185185185203"/>
                </c:manualLayout>
              </c:layout>
              <c:showVal val="1"/>
            </c:dLbl>
            <c:dLbl>
              <c:idx val="2"/>
              <c:layout>
                <c:manualLayout>
                  <c:x val="1.38888888888889E-2"/>
                  <c:y val="-7.4074438611840224E-2"/>
                </c:manualLayout>
              </c:layout>
              <c:showVal val="1"/>
            </c:dLbl>
            <c:dLbl>
              <c:idx val="3"/>
              <c:layout>
                <c:manualLayout>
                  <c:x val="-2.7777777777777822E-3"/>
                  <c:y val="-5.5555555555555518E-2"/>
                </c:manualLayout>
              </c:layout>
              <c:showVal val="1"/>
            </c:dLbl>
            <c:dLbl>
              <c:idx val="4"/>
              <c:layout>
                <c:manualLayout>
                  <c:x val="-1.3888888888888801E-2"/>
                  <c:y val="-7.870370370370380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/>
                </a:pPr>
                <a:endParaRPr lang="cs-CZ"/>
              </a:p>
            </c:txPr>
            <c:showVal val="1"/>
          </c:dLbls>
          <c:cat>
            <c:strRef>
              <c:f>List2!$A$65:$A$69</c:f>
              <c:strCache>
                <c:ptCount val="5"/>
                <c:pt idx="0">
                  <c:v>Určitě ano</c:v>
                </c:pt>
                <c:pt idx="1">
                  <c:v>Spíše ano</c:v>
                </c:pt>
                <c:pt idx="2">
                  <c:v>Spíše ne</c:v>
                </c:pt>
                <c:pt idx="3">
                  <c:v>Určitě ne</c:v>
                </c:pt>
                <c:pt idx="4">
                  <c:v>Nevím</c:v>
                </c:pt>
              </c:strCache>
            </c:strRef>
          </c:cat>
          <c:val>
            <c:numRef>
              <c:f>List2!$B$65:$B$69</c:f>
              <c:numCache>
                <c:formatCode>General</c:formatCode>
                <c:ptCount val="5"/>
                <c:pt idx="0">
                  <c:v>21</c:v>
                </c:pt>
                <c:pt idx="1">
                  <c:v>18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axId val="43995136"/>
        <c:axId val="43996672"/>
      </c:areaChart>
      <c:catAx>
        <c:axId val="4399513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43996672"/>
        <c:crosses val="autoZero"/>
        <c:auto val="1"/>
        <c:lblAlgn val="ctr"/>
        <c:lblOffset val="100"/>
      </c:catAx>
      <c:valAx>
        <c:axId val="43996672"/>
        <c:scaling>
          <c:orientation val="minMax"/>
        </c:scaling>
        <c:axPos val="l"/>
        <c:majorGridlines/>
        <c:numFmt formatCode="General" sourceLinked="1"/>
        <c:tickLblPos val="nextTo"/>
        <c:crossAx val="43995136"/>
        <c:crosses val="autoZero"/>
        <c:crossBetween val="midCat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chart>
    <c:title>
      <c:tx>
        <c:rich>
          <a:bodyPr/>
          <a:lstStyle/>
          <a:p>
            <a:pPr>
              <a:defRPr/>
            </a:pPr>
            <a:r>
              <a:rPr lang="cs-CZ"/>
              <a:t>Q24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List2!$B$82</c:f>
              <c:strCache>
                <c:ptCount val="1"/>
                <c:pt idx="0">
                  <c:v>Příprava ze sešitu</c:v>
                </c:pt>
              </c:strCache>
            </c:strRef>
          </c:tx>
          <c:cat>
            <c:strRef>
              <c:f>List2!$A$83:$A$87</c:f>
              <c:strCache>
                <c:ptCount val="5"/>
                <c:pt idx="0">
                  <c:v>Rozhodně ano</c:v>
                </c:pt>
                <c:pt idx="1">
                  <c:v>Spíše ano</c:v>
                </c:pt>
                <c:pt idx="2">
                  <c:v>Spíše ne</c:v>
                </c:pt>
                <c:pt idx="3">
                  <c:v>Rozhodně ne</c:v>
                </c:pt>
                <c:pt idx="4">
                  <c:v>Nevím</c:v>
                </c:pt>
              </c:strCache>
            </c:strRef>
          </c:cat>
          <c:val>
            <c:numRef>
              <c:f>List2!$B$83:$B$87</c:f>
              <c:numCache>
                <c:formatCode>General</c:formatCode>
                <c:ptCount val="5"/>
                <c:pt idx="0">
                  <c:v>26</c:v>
                </c:pt>
                <c:pt idx="1">
                  <c:v>12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List2!$C$82</c:f>
              <c:strCache>
                <c:ptCount val="1"/>
                <c:pt idx="0">
                  <c:v>Příprava z učebnice</c:v>
                </c:pt>
              </c:strCache>
            </c:strRef>
          </c:tx>
          <c:cat>
            <c:strRef>
              <c:f>List2!$A$83:$A$87</c:f>
              <c:strCache>
                <c:ptCount val="5"/>
                <c:pt idx="0">
                  <c:v>Rozhodně ano</c:v>
                </c:pt>
                <c:pt idx="1">
                  <c:v>Spíše ano</c:v>
                </c:pt>
                <c:pt idx="2">
                  <c:v>Spíše ne</c:v>
                </c:pt>
                <c:pt idx="3">
                  <c:v>Rozhodně ne</c:v>
                </c:pt>
                <c:pt idx="4">
                  <c:v>Nevím</c:v>
                </c:pt>
              </c:strCache>
            </c:strRef>
          </c:cat>
          <c:val>
            <c:numRef>
              <c:f>List2!$C$83:$C$87</c:f>
              <c:numCache>
                <c:formatCode>General</c:formatCode>
                <c:ptCount val="5"/>
                <c:pt idx="0">
                  <c:v>19</c:v>
                </c:pt>
                <c:pt idx="1">
                  <c:v>18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List2!$D$82</c:f>
              <c:strCache>
                <c:ptCount val="1"/>
                <c:pt idx="0">
                  <c:v>Příprava s rodiči či příbuznými</c:v>
                </c:pt>
              </c:strCache>
            </c:strRef>
          </c:tx>
          <c:cat>
            <c:strRef>
              <c:f>List2!$A$83:$A$87</c:f>
              <c:strCache>
                <c:ptCount val="5"/>
                <c:pt idx="0">
                  <c:v>Rozhodně ano</c:v>
                </c:pt>
                <c:pt idx="1">
                  <c:v>Spíše ano</c:v>
                </c:pt>
                <c:pt idx="2">
                  <c:v>Spíše ne</c:v>
                </c:pt>
                <c:pt idx="3">
                  <c:v>Rozhodně ne</c:v>
                </c:pt>
                <c:pt idx="4">
                  <c:v>Nevím</c:v>
                </c:pt>
              </c:strCache>
            </c:strRef>
          </c:cat>
          <c:val>
            <c:numRef>
              <c:f>List2!$D$83:$D$87</c:f>
              <c:numCache>
                <c:formatCode>General</c:formatCode>
                <c:ptCount val="5"/>
                <c:pt idx="0">
                  <c:v>11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5</c:v>
                </c:pt>
              </c:numCache>
            </c:numRef>
          </c:val>
        </c:ser>
        <c:ser>
          <c:idx val="3"/>
          <c:order val="3"/>
          <c:tx>
            <c:strRef>
              <c:f>List2!$E$82</c:f>
              <c:strCache>
                <c:ptCount val="1"/>
                <c:pt idx="0">
                  <c:v>Příprava s kamarády</c:v>
                </c:pt>
              </c:strCache>
            </c:strRef>
          </c:tx>
          <c:cat>
            <c:strRef>
              <c:f>List2!$A$83:$A$87</c:f>
              <c:strCache>
                <c:ptCount val="5"/>
                <c:pt idx="0">
                  <c:v>Rozhodně ano</c:v>
                </c:pt>
                <c:pt idx="1">
                  <c:v>Spíše ano</c:v>
                </c:pt>
                <c:pt idx="2">
                  <c:v>Spíše ne</c:v>
                </c:pt>
                <c:pt idx="3">
                  <c:v>Rozhodně ne</c:v>
                </c:pt>
                <c:pt idx="4">
                  <c:v>Nevím</c:v>
                </c:pt>
              </c:strCache>
            </c:strRef>
          </c:cat>
          <c:val>
            <c:numRef>
              <c:f>List2!$E$83:$E$87</c:f>
              <c:numCache>
                <c:formatCode>General</c:formatCode>
                <c:ptCount val="5"/>
                <c:pt idx="0">
                  <c:v>7</c:v>
                </c:pt>
                <c:pt idx="1">
                  <c:v>3</c:v>
                </c:pt>
                <c:pt idx="2">
                  <c:v>6</c:v>
                </c:pt>
                <c:pt idx="3">
                  <c:v>13</c:v>
                </c:pt>
                <c:pt idx="4">
                  <c:v>12</c:v>
                </c:pt>
              </c:numCache>
            </c:numRef>
          </c:val>
        </c:ser>
        <c:dLbls>
          <c:showVal val="1"/>
        </c:dLbls>
        <c:axId val="44321024"/>
        <c:axId val="44343296"/>
      </c:barChart>
      <c:catAx>
        <c:axId val="443210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44343296"/>
        <c:crosses val="autoZero"/>
        <c:auto val="1"/>
        <c:lblAlgn val="ctr"/>
        <c:lblOffset val="100"/>
      </c:catAx>
      <c:valAx>
        <c:axId val="44343296"/>
        <c:scaling>
          <c:orientation val="minMax"/>
        </c:scaling>
        <c:axPos val="l"/>
        <c:majorGridlines/>
        <c:numFmt formatCode="General" sourceLinked="1"/>
        <c:tickLblPos val="nextTo"/>
        <c:crossAx val="44321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679862933799959"/>
          <c:y val="8.2803814348460195E-2"/>
          <c:w val="0.21394211140274139"/>
          <c:h val="0.56213716285351867"/>
        </c:manualLayout>
      </c:layout>
      <c:txPr>
        <a:bodyPr/>
        <a:lstStyle/>
        <a:p>
          <a:pPr>
            <a:defRPr sz="1200" b="1"/>
          </a:pPr>
          <a:endParaRPr lang="cs-CZ"/>
        </a:p>
      </c:txPr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title>
      <c:tx>
        <c:rich>
          <a:bodyPr/>
          <a:lstStyle/>
          <a:p>
            <a:pPr>
              <a:defRPr/>
            </a:pPr>
            <a:r>
              <a:rPr lang="cs-CZ"/>
              <a:t>Q27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List2!$O$86</c:f>
              <c:strCache>
                <c:ptCount val="1"/>
                <c:pt idx="0">
                  <c:v>ANO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cs-CZ"/>
              </a:p>
            </c:txPr>
            <c:dLblPos val="outEnd"/>
            <c:showVal val="1"/>
          </c:dLbls>
          <c:cat>
            <c:strRef>
              <c:f>List2!$P$85:$U$85</c:f>
              <c:strCache>
                <c:ptCount val="5"/>
                <c:pt idx="0">
                  <c:v>Pomohla ke zlepšení prospěchu</c:v>
                </c:pt>
                <c:pt idx="1">
                  <c:v>Zjednodušila přípravu do školy</c:v>
                </c:pt>
                <c:pt idx="2">
                  <c:v>Objasnila učivo</c:v>
                </c:pt>
                <c:pt idx="3">
                  <c:v>Přiblížila počítačovou techniku</c:v>
                </c:pt>
                <c:pt idx="4">
                  <c:v>Pomohla jinak, jak?</c:v>
                </c:pt>
              </c:strCache>
            </c:strRef>
          </c:cat>
          <c:val>
            <c:numRef>
              <c:f>List2!$P$86:$T$86</c:f>
              <c:numCache>
                <c:formatCode>General</c:formatCode>
                <c:ptCount val="5"/>
                <c:pt idx="0">
                  <c:v>35</c:v>
                </c:pt>
                <c:pt idx="1">
                  <c:v>35</c:v>
                </c:pt>
                <c:pt idx="2">
                  <c:v>38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List2!$O$87</c:f>
              <c:strCache>
                <c:ptCount val="1"/>
                <c:pt idx="0">
                  <c:v>NE</c:v>
                </c:pt>
              </c:strCache>
            </c:strRef>
          </c:tx>
          <c:cat>
            <c:strRef>
              <c:f>List2!$P$85:$U$85</c:f>
              <c:strCache>
                <c:ptCount val="5"/>
                <c:pt idx="0">
                  <c:v>Pomohla ke zlepšení prospěchu</c:v>
                </c:pt>
                <c:pt idx="1">
                  <c:v>Zjednodušila přípravu do školy</c:v>
                </c:pt>
                <c:pt idx="2">
                  <c:v>Objasnila učivo</c:v>
                </c:pt>
                <c:pt idx="3">
                  <c:v>Přiblížila počítačovou techniku</c:v>
                </c:pt>
                <c:pt idx="4">
                  <c:v>Pomohla jinak, jak?</c:v>
                </c:pt>
              </c:strCache>
            </c:strRef>
          </c:cat>
          <c:val>
            <c:numRef>
              <c:f>List2!$P$87:$T$87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3</c:v>
                </c:pt>
                <c:pt idx="3">
                  <c:v>39</c:v>
                </c:pt>
                <c:pt idx="4">
                  <c:v>41</c:v>
                </c:pt>
              </c:numCache>
            </c:numRef>
          </c:val>
        </c:ser>
        <c:dLbls>
          <c:showVal val="1"/>
        </c:dLbls>
        <c:axId val="44366464"/>
        <c:axId val="72798592"/>
      </c:barChart>
      <c:catAx>
        <c:axId val="4436646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72798592"/>
        <c:crosses val="autoZero"/>
        <c:auto val="1"/>
        <c:lblAlgn val="ctr"/>
        <c:lblOffset val="100"/>
      </c:catAx>
      <c:valAx>
        <c:axId val="72798592"/>
        <c:scaling>
          <c:orientation val="minMax"/>
        </c:scaling>
        <c:axPos val="l"/>
        <c:majorGridlines/>
        <c:numFmt formatCode="General" sourceLinked="1"/>
        <c:tickLblPos val="nextTo"/>
        <c:crossAx val="4436646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cs-CZ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64B7A-7865-429D-BF79-4720B19F03B5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8F191-F8B2-49B9-AC7D-0705FAE2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2819400" y="533400"/>
            <a:ext cx="3831380" cy="93610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cap="rnd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20000"/>
              </a:spcBef>
            </a:pPr>
            <a:endParaRPr lang="cs-CZ" sz="2400" b="1" dirty="0">
              <a:solidFill>
                <a:prstClr val="black"/>
              </a:solidFill>
            </a:endParaRPr>
          </a:p>
        </p:txBody>
      </p:sp>
      <p:pic>
        <p:nvPicPr>
          <p:cNvPr id="4" name="Picture 7" descr="C:\Users\Zbynek\Documents\!!pro doktorske\ARET\loga\ARET\aret-logo-whi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685800"/>
            <a:ext cx="3429000" cy="714375"/>
          </a:xfrm>
          <a:prstGeom prst="rect">
            <a:avLst/>
          </a:prstGeom>
          <a:noFill/>
        </p:spPr>
      </p:pic>
      <p:pic>
        <p:nvPicPr>
          <p:cNvPr id="7" name="Picture 6" descr="C:\Users\Zbynek\Documents\!!pro doktorske\ARET\loga\OPVK_Nový Logolink se ZČU\Novy_logolink_ESF_s_textem_bar_CZ\logolink_CZ_velke_mezery_ZCU_s_textem_b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410200"/>
            <a:ext cx="6840760" cy="1041196"/>
          </a:xfrm>
          <a:prstGeom prst="rect">
            <a:avLst/>
          </a:prstGeom>
          <a:noFill/>
        </p:spPr>
      </p:pic>
      <p:sp>
        <p:nvSpPr>
          <p:cNvPr id="8" name="Nadpis 1"/>
          <p:cNvSpPr txBox="1">
            <a:spLocks/>
          </p:cNvSpPr>
          <p:nvPr/>
        </p:nvSpPr>
        <p:spPr>
          <a:xfrm>
            <a:off x="395536" y="2564904"/>
            <a:ext cx="8229600" cy="1440160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lvl="0" algn="ctr">
              <a:spcBef>
                <a:spcPct val="0"/>
              </a:spcBef>
            </a:pPr>
            <a:r>
              <a:rPr lang="cs-CZ" sz="3800" b="1" dirty="0" smtClean="0">
                <a:latin typeface="Times New Roman" pitchFamily="18" charset="0"/>
                <a:cs typeface="Times New Roman" pitchFamily="18" charset="0"/>
              </a:rPr>
              <a:t>Druhá evaluace </a:t>
            </a:r>
            <a:r>
              <a:rPr lang="cs-CZ" sz="3800" b="1" dirty="0" smtClean="0">
                <a:latin typeface="Times New Roman" pitchFamily="18" charset="0"/>
                <a:cs typeface="Times New Roman" pitchFamily="18" charset="0"/>
              </a:rPr>
              <a:t>systému ARET </a:t>
            </a:r>
          </a:p>
          <a:p>
            <a:pPr lvl="0" algn="ctr">
              <a:spcBef>
                <a:spcPct val="0"/>
              </a:spcBef>
            </a:pPr>
            <a:r>
              <a:rPr lang="cs-CZ" sz="3200" b="1" dirty="0" smtClean="0">
                <a:latin typeface="Times New Roman" pitchFamily="18" charset="0"/>
                <a:cs typeface="Times New Roman" pitchFamily="18" charset="0"/>
              </a:rPr>
              <a:t>pro automatické předčítání učebních textů a</a:t>
            </a:r>
          </a:p>
          <a:p>
            <a:pPr lvl="0" algn="ctr">
              <a:spcBef>
                <a:spcPct val="0"/>
              </a:spcBef>
            </a:pPr>
            <a:r>
              <a:rPr lang="cs-CZ" sz="3200" b="1" dirty="0" smtClean="0">
                <a:latin typeface="Times New Roman" pitchFamily="18" charset="0"/>
                <a:cs typeface="Times New Roman" pitchFamily="18" charset="0"/>
              </a:rPr>
              <a:t>pro vytváření automaticky čtených učebních pomůcek </a:t>
            </a:r>
            <a:r>
              <a:rPr lang="cs-CZ" sz="3200" dirty="0" smtClean="0"/>
              <a:t/>
            </a:r>
            <a:br>
              <a:rPr lang="cs-CZ" sz="3200" dirty="0" smtClean="0"/>
            </a:b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3048000" y="4267200"/>
            <a:ext cx="3123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cs-CZ" dirty="0" smtClean="0"/>
              <a:t>Vypracovala Kateřina Dostálová</a:t>
            </a:r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2209800"/>
            <a:ext cx="8382000" cy="4343400"/>
          </a:xfrm>
        </p:spPr>
        <p:txBody>
          <a:bodyPr>
            <a:normAutofit/>
          </a:bodyPr>
          <a:lstStyle/>
          <a:p>
            <a:pPr algn="ctr"/>
            <a:r>
              <a:rPr lang="cs-CZ" sz="2400" dirty="0" smtClean="0"/>
              <a:t>Celkem bylo vyplněno 41 dotazníků, cílovou skupinou byli uživatelé systému ARET, konkrétně žáci Základní školy a Mateřské školy pro zrakově postižené a vady řeči, Plzeň, Lazaretní 25 (6., 7., 8. a 9. třída).</a:t>
            </a:r>
          </a:p>
          <a:p>
            <a:pPr algn="ctr"/>
            <a:r>
              <a:rPr lang="cs-CZ" sz="2400" dirty="0" smtClean="0"/>
              <a:t>Při vyplňování dotazníků byl zvolen individuální přístup a to z toho důvodu, že respondenti často nechápali přesný význam otázek nebo často nějakému slovu nerozuměli (např. monotónní), díky tomuto přístupu se také podařilo zodpovědět a vyplnit všechny otázky.</a:t>
            </a:r>
          </a:p>
          <a:p>
            <a:pPr algn="just"/>
            <a:endParaRPr lang="cs-CZ" sz="2400" dirty="0"/>
          </a:p>
        </p:txBody>
      </p:sp>
      <p:sp>
        <p:nvSpPr>
          <p:cNvPr id="6" name="Nadpis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cs-CZ" sz="3800" b="1" dirty="0" smtClean="0">
                <a:latin typeface="Times New Roman" pitchFamily="18" charset="0"/>
                <a:cs typeface="Times New Roman" pitchFamily="18" charset="0"/>
              </a:rPr>
              <a:t>Úvod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5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cs-CZ" sz="2000" dirty="0" smtClean="0"/>
              <a:t>Celkově převažuje kladné hodnocení a pozitivní vztah k programu ARET.  Potíže, s nimiž se žáci setkali, se týkaly spíše minulosti, kdy byl program ještě v začátcích. </a:t>
            </a:r>
          </a:p>
          <a:p>
            <a:pPr algn="just"/>
            <a:r>
              <a:rPr lang="cs-CZ" sz="2000" dirty="0" smtClean="0"/>
              <a:t>Z dotazníku také vyplynulo, že většina rodičů dětí o program nemají zájem. Naopak děti těch rodičů, kteří o program zájem jeví, uvádějí častější návštěvu programu a celkově mají o programu větší znalosti. </a:t>
            </a:r>
          </a:p>
          <a:p>
            <a:pPr algn="just"/>
            <a:r>
              <a:rPr lang="cs-CZ" sz="2000" dirty="0" smtClean="0"/>
              <a:t>Dále z dotazníků vyplývá, že žáci nevyužívají funkce v nastavení – většinou o některých funkcích ani neví (funkce nastavení rychlosti čtení). </a:t>
            </a:r>
          </a:p>
          <a:p>
            <a:pPr algn="just"/>
            <a:r>
              <a:rPr lang="cs-CZ" sz="2000" dirty="0" smtClean="0"/>
              <a:t>Žáci by program doporučili těm, co mají nějaký problém s učením (díky vadě/postižení nebo jen něčemu nerozumí) a hlavní jeho užitečnost vidí v přístupnosti (kdykoliv přístupný na internetu), lepšímu vysvětlení učiva,  díky předčítanému hlasu lepší soustředění a komplexnost látky na jednom místě (pro ty, kteří mají problém si vést úhledně sešit nebo si nestíhají dělat zápisky). </a:t>
            </a:r>
          </a:p>
          <a:p>
            <a:endParaRPr lang="cs-CZ" sz="2100" dirty="0"/>
          </a:p>
        </p:txBody>
      </p:sp>
      <p:sp>
        <p:nvSpPr>
          <p:cNvPr id="4" name="Nadpis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cs-CZ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Hodnocení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6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5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solidFill>
            <a:srgbClr val="FF9900"/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cs-CZ" sz="1600" b="1" dirty="0" smtClean="0"/>
              <a:t>R4.</a:t>
            </a:r>
            <a:r>
              <a:rPr lang="cs-CZ" sz="1600" dirty="0" smtClean="0"/>
              <a:t> Jsou tvoji rodiče obeznámeni s možností využití pomůcky pro automatické čtení učebních textů ARET?</a:t>
            </a:r>
            <a:br>
              <a:rPr lang="cs-CZ" sz="1600" dirty="0" smtClean="0"/>
            </a:br>
            <a:r>
              <a:rPr lang="cs-CZ" sz="1600" b="1" dirty="0" smtClean="0"/>
              <a:t/>
            </a:r>
            <a:br>
              <a:rPr lang="cs-CZ" sz="1600" b="1" dirty="0" smtClean="0"/>
            </a:br>
            <a:r>
              <a:rPr lang="cs-CZ" sz="1600" b="1" dirty="0" smtClean="0"/>
              <a:t>Q26. </a:t>
            </a:r>
            <a:r>
              <a:rPr lang="cs-CZ" sz="1600" dirty="0" smtClean="0"/>
              <a:t>V jaké míře se zajímali další lidé v tvojí blízkosti o pomůcku ARET? </a:t>
            </a:r>
            <a:endParaRPr lang="cs-CZ" sz="1600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idx="1"/>
          </p:nvPr>
        </p:nvGraphicFramePr>
        <p:xfrm>
          <a:off x="228600" y="2362200"/>
          <a:ext cx="3276600" cy="3001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af 7"/>
          <p:cNvGraphicFramePr/>
          <p:nvPr/>
        </p:nvGraphicFramePr>
        <p:xfrm>
          <a:off x="3733800" y="1676400"/>
          <a:ext cx="5105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solidFill>
            <a:srgbClr val="FF9900"/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cs-CZ" sz="1600" b="1" dirty="0" smtClean="0"/>
              <a:t>Q1.</a:t>
            </a:r>
            <a:r>
              <a:rPr lang="cs-CZ" sz="1600" dirty="0" smtClean="0"/>
              <a:t> Jak se učíš s  pomůckou ARET?</a:t>
            </a:r>
            <a:r>
              <a:rPr lang="cs-CZ" sz="1600" b="1" dirty="0" smtClean="0"/>
              <a:t/>
            </a:r>
            <a:br>
              <a:rPr lang="cs-CZ" sz="1600" b="1" dirty="0" smtClean="0"/>
            </a:br>
            <a:endParaRPr lang="cs-CZ" sz="1600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9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solidFill>
            <a:srgbClr val="FF9900"/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cs-CZ" sz="1600" b="1" dirty="0" smtClean="0"/>
              <a:t>Q3.</a:t>
            </a:r>
            <a:r>
              <a:rPr lang="cs-CZ" sz="1600" dirty="0" smtClean="0"/>
              <a:t> Jak často používáš pomůcku ARET v případě, že je probíraná látka ve škole obtížnější? (Jak často program používáte ve škole při obtížnějším učivu – tvoje vlastní hodnocení).</a:t>
            </a:r>
            <a:endParaRPr lang="cs-CZ" sz="1600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</p:nvPr>
        </p:nvGraphicFramePr>
        <p:xfrm>
          <a:off x="1447800" y="1676401"/>
          <a:ext cx="62484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8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solidFill>
            <a:srgbClr val="FF9900"/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cs-CZ" sz="1600" b="1" dirty="0" smtClean="0"/>
              <a:t>Q5.</a:t>
            </a:r>
            <a:r>
              <a:rPr lang="cs-CZ" sz="1600" dirty="0" smtClean="0"/>
              <a:t> Jak často využíváš pomůcku ARET při přípravě na vyučování, obsahuje – li témata, která se právě učíte ve škole? (Jak často ARET používáš doma, v případě, kdy je látka obtížnější). </a:t>
            </a:r>
            <a:endParaRPr lang="cs-CZ" sz="1600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820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7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solidFill>
            <a:srgbClr val="FF9900"/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cs-CZ" sz="1600" b="1" dirty="0" smtClean="0"/>
              <a:t>Q12.</a:t>
            </a:r>
            <a:r>
              <a:rPr lang="cs-CZ" sz="1600" dirty="0" smtClean="0"/>
              <a:t> Můžeš využívat pomůcku ARET i v domácím prostředí?</a:t>
            </a:r>
            <a:endParaRPr lang="cs-CZ" sz="1600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7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solidFill>
            <a:srgbClr val="FF9900"/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cs-CZ" sz="1600" b="1" dirty="0" smtClean="0"/>
              <a:t>Q17.</a:t>
            </a:r>
            <a:r>
              <a:rPr lang="cs-CZ" sz="1600" dirty="0" smtClean="0"/>
              <a:t> Hlas, který předčítá učební texty a příklady:</a:t>
            </a:r>
            <a:endParaRPr lang="cs-CZ" sz="1600" dirty="0"/>
          </a:p>
        </p:txBody>
      </p:sp>
      <p:pic>
        <p:nvPicPr>
          <p:cNvPr id="6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7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</p:nvPr>
        </p:nvGraphicFramePr>
        <p:xfrm>
          <a:off x="304800" y="1600200"/>
          <a:ext cx="8686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solidFill>
            <a:srgbClr val="FF9900"/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cs-CZ" sz="1600" b="1" dirty="0" smtClean="0"/>
              <a:t>Q21.</a:t>
            </a:r>
            <a:r>
              <a:rPr lang="cs-CZ" sz="1600" dirty="0" smtClean="0"/>
              <a:t> Pomohla ti pomůcka ARET v pochopení obtížných témat z matematiky nebo fyziky?</a:t>
            </a:r>
            <a:endParaRPr lang="cs-CZ" sz="1600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8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solidFill>
            <a:srgbClr val="FF9900"/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cs-CZ" sz="1600" b="1" dirty="0" smtClean="0"/>
              <a:t>Q24.</a:t>
            </a:r>
            <a:r>
              <a:rPr lang="cs-CZ" sz="1600" dirty="0" smtClean="0"/>
              <a:t> Je pro tebe práce s pomůckou ARET zajímavější, než:</a:t>
            </a:r>
            <a:endParaRPr lang="cs-CZ" sz="1600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7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solidFill>
            <a:srgbClr val="FF9900"/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cs-CZ" sz="1600" b="1" dirty="0" smtClean="0"/>
              <a:t>Q27.</a:t>
            </a:r>
            <a:r>
              <a:rPr lang="cs-CZ" sz="1600" dirty="0" smtClean="0"/>
              <a:t> Práce s pomůckou ARET mi:</a:t>
            </a:r>
            <a:endParaRPr lang="cs-CZ" sz="1600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pic>
        <p:nvPicPr>
          <p:cNvPr id="7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437</Words>
  <Application>Microsoft Office PowerPoint</Application>
  <PresentationFormat>Předvádění na obrazovce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sady Office</vt:lpstr>
      <vt:lpstr>Snímek 1</vt:lpstr>
      <vt:lpstr>Úvod</vt:lpstr>
      <vt:lpstr>Hodnocení</vt:lpstr>
      <vt:lpstr>R4. Jsou tvoji rodiče obeznámeni s možností využití pomůcky pro automatické čtení učebních textů ARET?  Q26. V jaké míře se zajímali další lidé v tvojí blízkosti o pomůcku ARET? </vt:lpstr>
      <vt:lpstr>Q1. Jak se učíš s  pomůckou ARET? </vt:lpstr>
      <vt:lpstr>Q3. Jak často používáš pomůcku ARET v případě, že je probíraná látka ve škole obtížnější? (Jak často program používáte ve škole při obtížnějším učivu – tvoje vlastní hodnocení).</vt:lpstr>
      <vt:lpstr>Q5. Jak často využíváš pomůcku ARET při přípravě na vyučování, obsahuje – li témata, která se právě učíte ve škole? (Jak často ARET používáš doma, v případě, kdy je látka obtížnější). </vt:lpstr>
      <vt:lpstr>Q12. Můžeš využívat pomůcku ARET i v domácím prostředí?</vt:lpstr>
      <vt:lpstr>Q17. Hlas, který předčítá učební texty a příklady:</vt:lpstr>
      <vt:lpstr>Q21. Pomohla ti pomůcka ARET v pochopení obtížných témat z matematiky nebo fyziky?</vt:lpstr>
      <vt:lpstr>Q24. Je pro tebe práce s pomůckou ARET zajímavější, než:</vt:lpstr>
      <vt:lpstr>Q27. Práce s pomůckou ARET mi: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Andy</dc:creator>
  <cp:lastModifiedBy>Zbynek</cp:lastModifiedBy>
  <cp:revision>94</cp:revision>
  <dcterms:created xsi:type="dcterms:W3CDTF">2012-06-19T17:21:51Z</dcterms:created>
  <dcterms:modified xsi:type="dcterms:W3CDTF">2012-06-22T06:27:21Z</dcterms:modified>
</cp:coreProperties>
</file>