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717" autoAdjust="0"/>
  </p:normalViewPr>
  <p:slideViewPr>
    <p:cSldViewPr>
      <p:cViewPr varScale="1">
        <p:scale>
          <a:sx n="74" d="100"/>
          <a:sy n="74" d="100"/>
        </p:scale>
        <p:origin x="-4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List_aplikac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List_aplikac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0.13758083073219077"/>
          <c:y val="3.7303698299864622E-2"/>
          <c:w val="0.42170444981836391"/>
          <c:h val="0.83369359751579331"/>
        </c:manualLayout>
      </c:layout>
      <c:barChart>
        <c:barDir val="col"/>
        <c:grouping val="percentStacked"/>
        <c:ser>
          <c:idx val="0"/>
          <c:order val="0"/>
          <c:tx>
            <c:strRef>
              <c:f>List1!$B$1</c:f>
              <c:strCache>
                <c:ptCount val="1"/>
                <c:pt idx="0">
                  <c:v>ARET cíl nesplňuje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List1!$A$2</c:f>
              <c:strCache>
                <c:ptCount val="1"/>
                <c:pt idx="0">
                  <c:v>Q1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3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</c:v>
                </c:pt>
              </c:strCache>
            </c:strRef>
          </c:cat>
          <c:val>
            <c:numRef>
              <c:f>List1!$E$2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ARET cíl splňuje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 i="0" baseline="0"/>
                  </a:pPr>
                  <a:endParaRPr lang="cs-CZ"/>
                </a:p>
              </c:txPr>
            </c:dLbl>
            <c:txPr>
              <a:bodyPr/>
              <a:lstStyle/>
              <a:p>
                <a:pPr>
                  <a:defRPr sz="100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</c:v>
                </c:pt>
              </c:strCache>
            </c:strRef>
          </c:cat>
          <c:val>
            <c:numRef>
              <c:f>List1!$F$2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overlap val="100"/>
        <c:axId val="57558912"/>
        <c:axId val="57560448"/>
      </c:barChart>
      <c:catAx>
        <c:axId val="575589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57560448"/>
        <c:crosses val="autoZero"/>
        <c:auto val="1"/>
        <c:lblAlgn val="ctr"/>
        <c:lblOffset val="100"/>
      </c:catAx>
      <c:valAx>
        <c:axId val="57560448"/>
        <c:scaling>
          <c:orientation val="minMax"/>
        </c:scaling>
        <c:delete val="1"/>
        <c:axPos val="l"/>
        <c:numFmt formatCode="0%" sourceLinked="1"/>
        <c:tickLblPos val="none"/>
        <c:crossAx val="57558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079717478613798"/>
          <c:y val="0.22945993484002566"/>
          <c:w val="0.42111399929689286"/>
          <c:h val="0.39078928749039582"/>
        </c:manualLayout>
      </c:layout>
      <c:txPr>
        <a:bodyPr/>
        <a:lstStyle/>
        <a:p>
          <a:pPr>
            <a:defRPr sz="1200" b="1" i="0" u="none" baseline="0">
              <a:latin typeface="Arial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0.13758083073219088"/>
          <c:y val="3.7303698299864602E-2"/>
          <c:w val="0.42170444981836391"/>
          <c:h val="0.83369359751579375"/>
        </c:manualLayout>
      </c:layout>
      <c:barChart>
        <c:barDir val="col"/>
        <c:grouping val="percentStacked"/>
        <c:ser>
          <c:idx val="0"/>
          <c:order val="0"/>
          <c:tx>
            <c:strRef>
              <c:f>List1!$B$1</c:f>
              <c:strCache>
                <c:ptCount val="1"/>
                <c:pt idx="0">
                  <c:v>Nepřínosná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cat>
            <c:strRef>
              <c:f>List1!$A$2</c:f>
              <c:strCache>
                <c:ptCount val="1"/>
                <c:pt idx="0">
                  <c:v>Q4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4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>
                    <a:latin typeface="Arial" pitchFamily="34" charset="0"/>
                  </a:defRPr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Q4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3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Q4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Q4</c:v>
                </c:pt>
              </c:strCache>
            </c:strRef>
          </c:cat>
          <c:val>
            <c:numRef>
              <c:f>List1!$E$2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Přínosná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 i="0" baseline="0"/>
                  </a:pPr>
                  <a:endParaRPr lang="cs-CZ"/>
                </a:p>
              </c:txPr>
            </c:dLbl>
            <c:txPr>
              <a:bodyPr/>
              <a:lstStyle/>
              <a:p>
                <a:pPr>
                  <a:defRPr sz="100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Q4</c:v>
                </c:pt>
              </c:strCache>
            </c:strRef>
          </c:cat>
          <c:val>
            <c:numRef>
              <c:f>List1!$F$2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overlap val="100"/>
        <c:axId val="83502976"/>
        <c:axId val="83504512"/>
      </c:barChart>
      <c:catAx>
        <c:axId val="835029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83504512"/>
        <c:crosses val="autoZero"/>
        <c:auto val="1"/>
        <c:lblAlgn val="ctr"/>
        <c:lblOffset val="100"/>
      </c:catAx>
      <c:valAx>
        <c:axId val="83504512"/>
        <c:scaling>
          <c:orientation val="minMax"/>
        </c:scaling>
        <c:delete val="1"/>
        <c:axPos val="l"/>
        <c:numFmt formatCode="0%" sourceLinked="1"/>
        <c:tickLblPos val="none"/>
        <c:crossAx val="83502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079717478613776"/>
          <c:y val="0.22945993484002564"/>
          <c:w val="0.42111399929689297"/>
          <c:h val="0.40903439106248546"/>
        </c:manualLayout>
      </c:layout>
      <c:txPr>
        <a:bodyPr/>
        <a:lstStyle/>
        <a:p>
          <a:pPr>
            <a:defRPr sz="1200" b="1" i="0" u="none" baseline="0">
              <a:latin typeface="Arial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0.38136474562217665"/>
          <c:y val="4.6494192952919795E-2"/>
          <c:w val="0.31853113825772744"/>
          <c:h val="0.85183676172732903"/>
        </c:manualLayout>
      </c:layout>
      <c:barChart>
        <c:barDir val="bar"/>
        <c:grouping val="stacked"/>
        <c:ser>
          <c:idx val="0"/>
          <c:order val="0"/>
          <c:tx>
            <c:strRef>
              <c:f>List1!$B$1</c:f>
              <c:strCache>
                <c:ptCount val="1"/>
                <c:pt idx="0">
                  <c:v>rozhodně souhlasím</c:v>
                </c:pt>
              </c:strCache>
            </c:strRef>
          </c:tx>
          <c:dLbls>
            <c:showVal val="1"/>
          </c:dLbls>
          <c:cat>
            <c:strRef>
              <c:f>List1!$A$2:$A$4</c:f>
              <c:strCache>
                <c:ptCount val="3"/>
                <c:pt idx="0">
                  <c:v>V případě, že je probíraná látka obtížnější</c:v>
                </c:pt>
                <c:pt idx="1">
                  <c:v>Po skončení  výuky</c:v>
                </c:pt>
                <c:pt idx="2">
                  <c:v>Při výuce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14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ano</c:v>
                </c:pt>
              </c:strCache>
            </c:strRef>
          </c:tx>
          <c:dLbls>
            <c:showVal val="1"/>
          </c:dLbls>
          <c:cat>
            <c:strRef>
              <c:f>List1!$A$2:$A$4</c:f>
              <c:strCache>
                <c:ptCount val="3"/>
                <c:pt idx="0">
                  <c:v>V případě, že je probíraná látka obtížnější</c:v>
                </c:pt>
                <c:pt idx="1">
                  <c:v>Po skončení  výuky</c:v>
                </c:pt>
                <c:pt idx="2">
                  <c:v>Při výuce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7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spíše ne</c:v>
                </c:pt>
              </c:strCache>
            </c:strRef>
          </c:tx>
          <c:dLbls>
            <c:showVal val="1"/>
          </c:dLbls>
          <c:cat>
            <c:strRef>
              <c:f>List1!$A$2:$A$4</c:f>
              <c:strCache>
                <c:ptCount val="3"/>
                <c:pt idx="0">
                  <c:v>V případě, že je probíraná látka obtížnější</c:v>
                </c:pt>
                <c:pt idx="1">
                  <c:v>Po skončení  výuky</c:v>
                </c:pt>
                <c:pt idx="2">
                  <c:v>Při výuce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2">
                  <c:v>8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rozhodně nesouhlasím</c:v>
                </c:pt>
              </c:strCache>
            </c:strRef>
          </c:tx>
          <c:cat>
            <c:strRef>
              <c:f>List1!$A$2:$A$4</c:f>
              <c:strCache>
                <c:ptCount val="3"/>
                <c:pt idx="0">
                  <c:v>V případě, že je probíraná látka obtížnější</c:v>
                </c:pt>
                <c:pt idx="1">
                  <c:v>Po skončení  výuky</c:v>
                </c:pt>
                <c:pt idx="2">
                  <c:v>Při výuce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nevím</c:v>
                </c:pt>
              </c:strCache>
            </c:strRef>
          </c:tx>
          <c:cat>
            <c:strRef>
              <c:f>List1!$A$2:$A$4</c:f>
              <c:strCache>
                <c:ptCount val="3"/>
                <c:pt idx="0">
                  <c:v>V případě, že je probíraná látka obtížnější</c:v>
                </c:pt>
                <c:pt idx="1">
                  <c:v>Po skončení  výuky</c:v>
                </c:pt>
                <c:pt idx="2">
                  <c:v>Při výuce</c:v>
                </c:pt>
              </c:strCache>
            </c:strRef>
          </c:cat>
          <c:val>
            <c:numRef>
              <c:f>List1!$F$2:$F$4</c:f>
              <c:numCache>
                <c:formatCode>General</c:formatCode>
                <c:ptCount val="3"/>
              </c:numCache>
            </c:numRef>
          </c:val>
        </c:ser>
        <c:gapWidth val="89"/>
        <c:overlap val="100"/>
        <c:axId val="85824640"/>
        <c:axId val="85826176"/>
      </c:barChart>
      <c:catAx>
        <c:axId val="85824640"/>
        <c:scaling>
          <c:orientation val="minMax"/>
        </c:scaling>
        <c:axPos val="l"/>
        <c:tickLblPos val="nextTo"/>
        <c:crossAx val="85826176"/>
        <c:crosses val="autoZero"/>
        <c:auto val="1"/>
        <c:lblAlgn val="ctr"/>
        <c:lblOffset val="100"/>
      </c:catAx>
      <c:valAx>
        <c:axId val="85826176"/>
        <c:scaling>
          <c:orientation val="minMax"/>
          <c:max val="25"/>
        </c:scaling>
        <c:axPos val="b"/>
        <c:majorGridlines/>
        <c:numFmt formatCode="General" sourceLinked="1"/>
        <c:tickLblPos val="nextTo"/>
        <c:crossAx val="85824640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70529404684882568"/>
          <c:y val="0.14212651235472917"/>
          <c:w val="0.28348756456254354"/>
          <c:h val="0.71574697529054165"/>
        </c:manualLayout>
      </c:layout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title>
      <c:tx>
        <c:rich>
          <a:bodyPr/>
          <a:lstStyle/>
          <a:p>
            <a:pPr>
              <a:defRPr sz="1200" baseline="0"/>
            </a:pPr>
            <a:r>
              <a:rPr lang="en-US" sz="1200" baseline="0" dirty="0"/>
              <a:t>Q10</a:t>
            </a:r>
          </a:p>
        </c:rich>
      </c:tx>
      <c:layout>
        <c:manualLayout>
          <c:xMode val="edge"/>
          <c:yMode val="edge"/>
          <c:x val="0.34361434249353884"/>
          <c:y val="0.11514564973829873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Q10</c:v>
                </c:pt>
              </c:strCache>
            </c:strRef>
          </c:tx>
          <c:dLbls>
            <c:dLbl>
              <c:idx val="0"/>
              <c:layout>
                <c:manualLayout>
                  <c:x val="-0.10583783418742931"/>
                  <c:y val="-0.15132517407960236"/>
                </c:manualLayout>
              </c:layout>
              <c:showVal val="1"/>
            </c:dLbl>
            <c:dLbl>
              <c:idx val="1"/>
              <c:layout>
                <c:manualLayout>
                  <c:x val="7.1262744301989797E-2"/>
                  <c:y val="0.12351747413621965"/>
                </c:manualLayout>
              </c:layout>
              <c:showVal val="1"/>
            </c:dLbl>
            <c:showVal val="1"/>
            <c:showLeaderLines val="1"/>
          </c:dLbls>
          <c:cat>
            <c:strRef>
              <c:f>List1!$A$2:$A$6</c:f>
              <c:strCache>
                <c:ptCount val="5"/>
                <c:pt idx="0">
                  <c:v>Ano, vždy</c:v>
                </c:pt>
                <c:pt idx="1">
                  <c:v>Většinou ano</c:v>
                </c:pt>
                <c:pt idx="2">
                  <c:v>Většinou ne</c:v>
                </c:pt>
                <c:pt idx="3">
                  <c:v>Ne, nikdy</c:v>
                </c:pt>
                <c:pt idx="4">
                  <c:v>Nevím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15</c:v>
                </c:pt>
                <c:pt idx="1">
                  <c:v>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9576333906241086"/>
          <c:y val="0.23253229755663576"/>
          <c:w val="0.30392514233177681"/>
          <c:h val="0.64795663267181958"/>
        </c:manualLayout>
      </c:layout>
      <c:txPr>
        <a:bodyPr/>
        <a:lstStyle/>
        <a:p>
          <a:pPr>
            <a:defRPr sz="1200" b="1" i="0" baseline="0"/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4.5562167810661983E-2"/>
          <c:y val="5.1603895214306222E-2"/>
          <c:w val="0.42170444981836391"/>
          <c:h val="0.83369359751579408"/>
        </c:manualLayout>
      </c:layout>
      <c:barChart>
        <c:barDir val="col"/>
        <c:grouping val="percentStacked"/>
        <c:ser>
          <c:idx val="0"/>
          <c:order val="0"/>
          <c:tx>
            <c:strRef>
              <c:f>List1!$B$1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Velmi zhoršily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>
                    <a:latin typeface="Arial" pitchFamily="34" charset="0"/>
                  </a:defRPr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Mírně zhoršily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Ani nezlepšily, ani nezhoršily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Mírně zlepšily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 i="0" baseline="0"/>
                  </a:pPr>
                  <a:endParaRPr lang="cs-CZ"/>
                </a:p>
              </c:txPr>
            </c:dLbl>
            <c:txPr>
              <a:bodyPr/>
              <a:lstStyle/>
              <a:p>
                <a:pPr>
                  <a:defRPr sz="100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5"/>
          <c:order val="5"/>
          <c:tx>
            <c:strRef>
              <c:f>List1!$G$1</c:f>
              <c:strCache>
                <c:ptCount val="1"/>
                <c:pt idx="0">
                  <c:v>Velmi zlepšily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Q17</c:v>
                </c:pt>
              </c:strCache>
            </c:strRef>
          </c:cat>
          <c:val>
            <c:numRef>
              <c:f>List1!$G$2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overlap val="100"/>
        <c:axId val="87171840"/>
        <c:axId val="87173376"/>
      </c:barChart>
      <c:catAx>
        <c:axId val="8717184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87173376"/>
        <c:crosses val="autoZero"/>
        <c:auto val="1"/>
        <c:lblAlgn val="ctr"/>
        <c:lblOffset val="100"/>
      </c:catAx>
      <c:valAx>
        <c:axId val="87173376"/>
        <c:scaling>
          <c:orientation val="minMax"/>
        </c:scaling>
        <c:delete val="1"/>
        <c:axPos val="l"/>
        <c:numFmt formatCode="0%" sourceLinked="1"/>
        <c:tickLblPos val="none"/>
        <c:crossAx val="87171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478784160858136"/>
          <c:y val="2.9256895351303071E-2"/>
          <c:w val="0.47854626458573846"/>
          <c:h val="0.85949491328850669"/>
        </c:manualLayout>
      </c:layout>
      <c:txPr>
        <a:bodyPr/>
        <a:lstStyle/>
        <a:p>
          <a:pPr>
            <a:defRPr sz="1200" b="1" i="0" u="none" baseline="0">
              <a:latin typeface="Arial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8.0080484505001631E-2"/>
          <c:y val="3.730381425622592E-2"/>
          <c:w val="0.42170444981836391"/>
          <c:h val="0.83369359751579375"/>
        </c:manualLayout>
      </c:layout>
      <c:barChart>
        <c:barDir val="col"/>
        <c:grouping val="percentStacked"/>
        <c:ser>
          <c:idx val="0"/>
          <c:order val="0"/>
          <c:tx>
            <c:strRef>
              <c:f>List1!$B$1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Q16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Určitě nedoporučil/a</c:v>
                </c:pt>
              </c:strCache>
            </c:strRef>
          </c:tx>
          <c:cat>
            <c:strRef>
              <c:f>List1!$A$2</c:f>
              <c:strCache>
                <c:ptCount val="1"/>
                <c:pt idx="0">
                  <c:v>Q16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Spíše nedporučil/a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Q16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doporučil/a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Q16</c:v>
                </c:pt>
              </c:strCache>
            </c:strRef>
          </c:cat>
          <c:val>
            <c:numRef>
              <c:f>List1!$E$2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Určitě doporučil/a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 i="0" baseline="0"/>
                  </a:pPr>
                  <a:endParaRPr lang="cs-CZ"/>
                </a:p>
              </c:txPr>
            </c:dLbl>
            <c:txPr>
              <a:bodyPr/>
              <a:lstStyle/>
              <a:p>
                <a:pPr>
                  <a:defRPr sz="100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Q16</c:v>
                </c:pt>
              </c:strCache>
            </c:strRef>
          </c:cat>
          <c:val>
            <c:numRef>
              <c:f>List1!$F$2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overlap val="100"/>
        <c:axId val="87289216"/>
        <c:axId val="91886720"/>
      </c:barChart>
      <c:catAx>
        <c:axId val="87289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91886720"/>
        <c:crosses val="autoZero"/>
        <c:auto val="1"/>
        <c:lblAlgn val="ctr"/>
        <c:lblOffset val="100"/>
      </c:catAx>
      <c:valAx>
        <c:axId val="91886720"/>
        <c:scaling>
          <c:orientation val="minMax"/>
        </c:scaling>
        <c:delete val="1"/>
        <c:axPos val="l"/>
        <c:numFmt formatCode="0%" sourceLinked="1"/>
        <c:tickLblPos val="none"/>
        <c:crossAx val="87289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741480147865689"/>
          <c:y val="0.18992889437785046"/>
          <c:w val="0.51243807859889889"/>
          <c:h val="0.44248374761131609"/>
        </c:manualLayout>
      </c:layout>
      <c:txPr>
        <a:bodyPr/>
        <a:lstStyle/>
        <a:p>
          <a:pPr>
            <a:defRPr sz="1200" b="1" i="0" u="none" baseline="0">
              <a:latin typeface="Arial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0.13758083073219096"/>
          <c:y val="3.7303698299864602E-2"/>
          <c:w val="0.42170444981836391"/>
          <c:h val="0.83369359751579408"/>
        </c:manualLayout>
      </c:layout>
      <c:barChart>
        <c:barDir val="col"/>
        <c:grouping val="percentStacked"/>
        <c:ser>
          <c:idx val="0"/>
          <c:order val="0"/>
          <c:tx>
            <c:strRef>
              <c:f>List1!$B$1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Q13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Určitě ne</c:v>
                </c:pt>
              </c:strCache>
            </c:strRef>
          </c:tx>
          <c:cat>
            <c:strRef>
              <c:f>List1!$A$2</c:f>
              <c:strCache>
                <c:ptCount val="1"/>
                <c:pt idx="0">
                  <c:v>Q13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Spíše ne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Q13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000" b="1" i="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Q13</c:v>
                </c:pt>
              </c:strCache>
            </c:strRef>
          </c:cat>
          <c:val>
            <c:numRef>
              <c:f>List1!$E$2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Určitě ano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 i="0" baseline="0"/>
                  </a:pPr>
                  <a:endParaRPr lang="cs-CZ"/>
                </a:p>
              </c:txPr>
            </c:dLbl>
            <c:txPr>
              <a:bodyPr/>
              <a:lstStyle/>
              <a:p>
                <a:pPr>
                  <a:defRPr sz="1000" baseline="0"/>
                </a:pPr>
                <a:endParaRPr lang="cs-CZ"/>
              </a:p>
            </c:txPr>
            <c:showVal val="1"/>
          </c:dLbls>
          <c:cat>
            <c:strRef>
              <c:f>List1!$A$2</c:f>
              <c:strCache>
                <c:ptCount val="1"/>
                <c:pt idx="0">
                  <c:v>Q13</c:v>
                </c:pt>
              </c:strCache>
            </c:strRef>
          </c:cat>
          <c:val>
            <c:numRef>
              <c:f>List1!$F$2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overlap val="100"/>
        <c:axId val="91940736"/>
        <c:axId val="91942272"/>
      </c:barChart>
      <c:catAx>
        <c:axId val="919407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91942272"/>
        <c:crosses val="autoZero"/>
        <c:auto val="1"/>
        <c:lblAlgn val="ctr"/>
        <c:lblOffset val="100"/>
      </c:catAx>
      <c:valAx>
        <c:axId val="91942272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91940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079717478613765"/>
          <c:y val="0.15647953782901944"/>
          <c:w val="0.42111399929689314"/>
          <c:h val="0.46376970177875398"/>
        </c:manualLayout>
      </c:layout>
      <c:txPr>
        <a:bodyPr/>
        <a:lstStyle/>
        <a:p>
          <a:pPr>
            <a:defRPr sz="1200" b="1" i="0" u="none" baseline="0">
              <a:latin typeface="Arial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0.23289</cdr:x>
      <cdr:y>0.01724</cdr:y>
    </cdr:from>
    <cdr:to>
      <cdr:x>0.46302</cdr:x>
      <cdr:y>0.74138</cdr:y>
    </cdr:to>
    <cdr:sp macro="" textlink="">
      <cdr:nvSpPr>
        <cdr:cNvPr id="2" name="Obdélník 1"/>
        <cdr:cNvSpPr/>
      </cdr:nvSpPr>
      <cdr:spPr>
        <a:xfrm xmlns:a="http://schemas.openxmlformats.org/drawingml/2006/main">
          <a:off x="874446" y="72002"/>
          <a:ext cx="864083" cy="30243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0.23013</cdr:x>
      <cdr:y>0.01724</cdr:y>
    </cdr:from>
    <cdr:to>
      <cdr:x>0.46026</cdr:x>
      <cdr:y>0.53448</cdr:y>
    </cdr:to>
    <cdr:sp macro="" textlink="">
      <cdr:nvSpPr>
        <cdr:cNvPr id="2" name="Obdélník 1"/>
        <cdr:cNvSpPr/>
      </cdr:nvSpPr>
      <cdr:spPr>
        <a:xfrm xmlns:a="http://schemas.openxmlformats.org/drawingml/2006/main">
          <a:off x="864096" y="72008"/>
          <a:ext cx="864083" cy="21602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cs-CZ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E9488-B19B-489E-A3AB-6BA75B8C0032}" type="datetimeFigureOut">
              <a:rPr lang="cs-CZ" smtClean="0"/>
              <a:pPr/>
              <a:t>8.6.2012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CEC5F-630B-4023-8D2D-3783D7E7D4B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ucebnice.zcu.cz/" TargetMode="External"/><Relationship Id="rId4" Type="http://schemas.openxmlformats.org/officeDocument/2006/relationships/hyperlink" Target="http://www.aret.zcu.cz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cebnice.zcu.cz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cebnice-admin.zcu.cz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"/>
          <p:cNvSpPr txBox="1">
            <a:spLocks/>
          </p:cNvSpPr>
          <p:nvPr/>
        </p:nvSpPr>
        <p:spPr>
          <a:xfrm>
            <a:off x="2699792" y="620688"/>
            <a:ext cx="3831380" cy="93610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cap="rnd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20000"/>
              </a:spcBef>
            </a:pPr>
            <a:endParaRPr lang="cs-CZ" sz="2400" b="1" dirty="0">
              <a:solidFill>
                <a:prstClr val="black"/>
              </a:solidFill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395536" y="2564904"/>
            <a:ext cx="8229600" cy="1440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cs-CZ" sz="3800" b="1" dirty="0" smtClean="0"/>
              <a:t>Evaluace systému ARET </a:t>
            </a:r>
          </a:p>
          <a:p>
            <a:pPr lvl="0" algn="ctr">
              <a:spcBef>
                <a:spcPct val="0"/>
              </a:spcBef>
            </a:pPr>
            <a:r>
              <a:rPr lang="cs-CZ" sz="3200" b="1" dirty="0" smtClean="0"/>
              <a:t>pro automatické předčítání učebních textů a</a:t>
            </a:r>
          </a:p>
          <a:p>
            <a:pPr lvl="0" algn="ctr">
              <a:spcBef>
                <a:spcPct val="0"/>
              </a:spcBef>
            </a:pPr>
            <a:r>
              <a:rPr lang="cs-CZ" sz="3200" b="1" dirty="0" smtClean="0"/>
              <a:t>pro vytváření automaticky čtených učebních pomůcek </a:t>
            </a:r>
            <a:r>
              <a:rPr lang="cs-CZ" sz="3200" dirty="0" smtClean="0"/>
              <a:t/>
            </a:r>
            <a:br>
              <a:rPr lang="cs-CZ" sz="3200" dirty="0" smtClean="0"/>
            </a:b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843808" y="4653136"/>
            <a:ext cx="335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Vypracovala Mgr. Michaela Veselá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699792" y="1556792"/>
            <a:ext cx="385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Projekt ARET (CZ.1.07/1.2.00/08.0021) 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1030" name="Picture 6" descr="C:\Users\Zbynek\Documents\!!pro doktorske\ARET\loga\OPVK_Nový Logolink se ZČU\Novy_logolink_ESF_s_textem_bar_CZ\logolink_CZ_velke_mezery_ZCU_s_textem_b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373216"/>
            <a:ext cx="6840760" cy="1041196"/>
          </a:xfrm>
          <a:prstGeom prst="rect">
            <a:avLst/>
          </a:prstGeom>
          <a:noFill/>
        </p:spPr>
      </p:pic>
      <p:pic>
        <p:nvPicPr>
          <p:cNvPr id="1031" name="Picture 7" descr="C:\Users\Zbynek\Documents\!!pro doktorske\ARET\loga\ARET\aret-logo-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764704"/>
            <a:ext cx="3429000" cy="714375"/>
          </a:xfrm>
          <a:prstGeom prst="rect">
            <a:avLst/>
          </a:prstGeom>
          <a:noFill/>
        </p:spPr>
      </p:pic>
      <p:sp>
        <p:nvSpPr>
          <p:cNvPr id="18" name="TextovéPole 17"/>
          <p:cNvSpPr txBox="1"/>
          <p:nvPr/>
        </p:nvSpPr>
        <p:spPr>
          <a:xfrm>
            <a:off x="395536" y="400506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  <a:hlinkClick r:id="rId4"/>
              </a:rPr>
              <a:t>www.</a:t>
            </a:r>
            <a:r>
              <a:rPr lang="cs-CZ" dirty="0" err="1" smtClean="0">
                <a:solidFill>
                  <a:srgbClr val="002060"/>
                </a:solidFill>
                <a:hlinkClick r:id="rId4"/>
              </a:rPr>
              <a:t>aret.zcu.cz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6300192" y="400506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dirty="0" smtClean="0">
                <a:solidFill>
                  <a:srgbClr val="002060"/>
                </a:solidFill>
                <a:hlinkClick r:id="rId5"/>
              </a:rPr>
              <a:t>www.</a:t>
            </a:r>
            <a:r>
              <a:rPr lang="cs-CZ" dirty="0" err="1" smtClean="0">
                <a:solidFill>
                  <a:srgbClr val="002060"/>
                </a:solidFill>
                <a:hlinkClick r:id="rId5"/>
              </a:rPr>
              <a:t>ucebnice.zcu.cz</a:t>
            </a:r>
            <a:endParaRPr lang="cs-CZ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67544" y="2060848"/>
            <a:ext cx="4040188" cy="3951288"/>
          </a:xfrm>
        </p:spPr>
        <p:txBody>
          <a:bodyPr>
            <a:normAutofit/>
          </a:bodyPr>
          <a:lstStyle/>
          <a:p>
            <a:r>
              <a:rPr lang="cs-CZ" sz="1600" dirty="0" smtClean="0"/>
              <a:t>Celkem bylo vyhodnoceno 22 dotazníků, v němž ale nebyly žáky všechny otázky zodpovězeny a správně vyplněny, tj. ne vždy jednotlivé grafy a tabulky jsou 100%</a:t>
            </a:r>
          </a:p>
          <a:p>
            <a:r>
              <a:rPr lang="cs-CZ" sz="1600" dirty="0" smtClean="0"/>
              <a:t>Celkově však převažuje kladné hodnocení žáků ve všech aspektech práce s pomůckou ARET</a:t>
            </a:r>
          </a:p>
          <a:p>
            <a:r>
              <a:rPr lang="cs-CZ" sz="1600" dirty="0" smtClean="0"/>
              <a:t>Konkrétní potíže, s nimiž se žáci setkali, obvykle souvisí s předčasným zobrazením výsledků/řešení příkladů, problémy s hlasovým předčítáním nebo přihlašováním  do systému</a:t>
            </a:r>
          </a:p>
          <a:p>
            <a:r>
              <a:rPr lang="cs-CZ" sz="1600" dirty="0" smtClean="0"/>
              <a:t>Většina žáků, jež dotazník hodnotila, by tuto pomůcku dále doporučila a považuje ji za užitečnou a přínosnou</a:t>
            </a:r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4716016" y="2060848"/>
            <a:ext cx="4041775" cy="1872208"/>
          </a:xfrm>
        </p:spPr>
        <p:txBody>
          <a:bodyPr>
            <a:normAutofit/>
          </a:bodyPr>
          <a:lstStyle/>
          <a:p>
            <a:r>
              <a:rPr lang="cs-CZ" sz="1600" dirty="0" smtClean="0"/>
              <a:t>Celkem bylo k vyhodnocení přijato 10 vyplněným dotazníků, kde se respondenti dělí na dvě zásadní skupiny</a:t>
            </a:r>
          </a:p>
          <a:p>
            <a:r>
              <a:rPr lang="cs-CZ" sz="1600" dirty="0" smtClean="0"/>
              <a:t>První skupina rodičů je charakteristická nadšením a pozitivním hodnocením pomůcky ARET, druhá pak se s </a:t>
            </a:r>
            <a:r>
              <a:rPr lang="cs-CZ" sz="1600" dirty="0" err="1" smtClean="0"/>
              <a:t>ARETem</a:t>
            </a:r>
            <a:r>
              <a:rPr lang="cs-CZ" sz="1600" dirty="0" smtClean="0"/>
              <a:t> doposud setkala jen sporadicky</a:t>
            </a:r>
            <a:endParaRPr lang="cs-CZ" sz="1600" dirty="0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457200" y="274638"/>
            <a:ext cx="8229600" cy="9221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3200" b="1" dirty="0" smtClean="0">
                <a:solidFill>
                  <a:prstClr val="black"/>
                </a:solidFill>
                <a:ea typeface="+mj-ea"/>
                <a:cs typeface="+mj-cs"/>
              </a:rPr>
              <a:t>Úvod a celkové hodnocení dle skupin uživatelů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467544" y="1412776"/>
            <a:ext cx="4047404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20000"/>
              </a:spcBef>
            </a:pPr>
            <a:r>
              <a:rPr lang="cs-CZ" sz="2400" b="1" dirty="0" smtClean="0">
                <a:solidFill>
                  <a:prstClr val="black"/>
                </a:solidFill>
              </a:rPr>
              <a:t>Cílová skupina - žáci</a:t>
            </a:r>
            <a:endParaRPr lang="cs-CZ" sz="2400" b="1" dirty="0">
              <a:solidFill>
                <a:prstClr val="black"/>
              </a:solidFill>
            </a:endParaRPr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4644008" y="1412776"/>
            <a:ext cx="4047404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20000"/>
              </a:spcBef>
            </a:pPr>
            <a:r>
              <a:rPr lang="cs-CZ" sz="2400" b="1" dirty="0" smtClean="0">
                <a:solidFill>
                  <a:prstClr val="black"/>
                </a:solidFill>
              </a:rPr>
              <a:t>Cílová skupina - rodiče</a:t>
            </a:r>
            <a:endParaRPr lang="cs-CZ" sz="2400" b="1" dirty="0">
              <a:solidFill>
                <a:prstClr val="black"/>
              </a:solidFill>
            </a:endParaRPr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3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  <p:sp>
        <p:nvSpPr>
          <p:cNvPr id="15" name="Nadpis 1"/>
          <p:cNvSpPr txBox="1">
            <a:spLocks/>
          </p:cNvSpPr>
          <p:nvPr/>
        </p:nvSpPr>
        <p:spPr>
          <a:xfrm>
            <a:off x="4644008" y="4005064"/>
            <a:ext cx="4047404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20000"/>
              </a:spcBef>
            </a:pPr>
            <a:r>
              <a:rPr lang="cs-CZ" sz="2400" b="1" dirty="0" smtClean="0">
                <a:solidFill>
                  <a:prstClr val="black"/>
                </a:solidFill>
              </a:rPr>
              <a:t>Cílová skupina - učitelé</a:t>
            </a:r>
            <a:endParaRPr lang="cs-CZ" sz="2400" b="1" dirty="0">
              <a:solidFill>
                <a:prstClr val="black"/>
              </a:solidFill>
            </a:endParaRPr>
          </a:p>
        </p:txBody>
      </p:sp>
      <p:sp>
        <p:nvSpPr>
          <p:cNvPr id="17" name="Zástupný symbol pro obsah 7"/>
          <p:cNvSpPr txBox="1">
            <a:spLocks/>
          </p:cNvSpPr>
          <p:nvPr/>
        </p:nvSpPr>
        <p:spPr>
          <a:xfrm>
            <a:off x="4716016" y="4653136"/>
            <a:ext cx="4041775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1600" dirty="0" smtClean="0"/>
              <a:t>Žáky se systémem seznamovala čtveřice speciálních pedagogů.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1600" dirty="0" smtClean="0"/>
              <a:t>Jejich hodnocení je bez výjimek kladné a je součástí evaluace systému pro vytváření automaticky čtených učebních pomůcek 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cs-CZ" sz="2400" b="1" dirty="0" smtClean="0"/>
              <a:t>Systém ARET pro automatické předčítání učebních textů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Zástupný symbol pro obsah 5"/>
          <p:cNvSpPr>
            <a:spLocks noGrp="1"/>
          </p:cNvSpPr>
          <p:nvPr>
            <p:ph sz="half" idx="2"/>
          </p:nvPr>
        </p:nvSpPr>
        <p:spPr>
          <a:xfrm>
            <a:off x="1547664" y="1700808"/>
            <a:ext cx="6048672" cy="3384376"/>
          </a:xfrm>
        </p:spPr>
        <p:txBody>
          <a:bodyPr>
            <a:normAutofit lnSpcReduction="10000"/>
          </a:bodyPr>
          <a:lstStyle/>
          <a:p>
            <a:r>
              <a:rPr lang="cs-CZ" sz="1600" dirty="0" smtClean="0"/>
              <a:t>Systém je dostupný na adrese </a:t>
            </a:r>
            <a:r>
              <a:rPr lang="cs-CZ" sz="1600" dirty="0" smtClean="0">
                <a:solidFill>
                  <a:srgbClr val="002060"/>
                </a:solidFill>
                <a:hlinkClick r:id="rId2"/>
              </a:rPr>
              <a:t>www.</a:t>
            </a:r>
            <a:r>
              <a:rPr lang="cs-CZ" sz="1600" dirty="0" err="1" smtClean="0">
                <a:solidFill>
                  <a:srgbClr val="002060"/>
                </a:solidFill>
                <a:hlinkClick r:id="rId2"/>
              </a:rPr>
              <a:t>ucebnice.zcu.cz</a:t>
            </a:r>
            <a:r>
              <a:rPr lang="cs-CZ" sz="1600" dirty="0" smtClean="0">
                <a:solidFill>
                  <a:srgbClr val="002060"/>
                </a:solidFill>
              </a:rPr>
              <a:t> </a:t>
            </a:r>
            <a:r>
              <a:rPr lang="cs-CZ" sz="1600" dirty="0" smtClean="0"/>
              <a:t>kde jsou uvedena vzorová témata, celý obsah pak dostupný pouze po registraci (kontakt </a:t>
            </a:r>
            <a:r>
              <a:rPr lang="cs-CZ" sz="1600" dirty="0" err="1" smtClean="0"/>
              <a:t>aret</a:t>
            </a:r>
            <a:r>
              <a:rPr lang="cs-CZ" sz="1600" dirty="0" smtClean="0"/>
              <a:t>@</a:t>
            </a:r>
            <a:r>
              <a:rPr lang="cs-CZ" sz="1600" dirty="0" err="1" smtClean="0"/>
              <a:t>kky.zcu.cz</a:t>
            </a:r>
            <a:r>
              <a:rPr lang="cs-CZ" sz="1600" dirty="0" smtClean="0"/>
              <a:t>) </a:t>
            </a:r>
          </a:p>
          <a:p>
            <a:endParaRPr lang="cs-CZ" sz="1600" dirty="0" smtClean="0"/>
          </a:p>
          <a:p>
            <a:r>
              <a:rPr lang="cs-CZ" sz="1600" dirty="0" smtClean="0"/>
              <a:t>Obsahuje témata z předmětů Matematika a Fyzika pro druhý stupeň základních škol</a:t>
            </a:r>
          </a:p>
          <a:p>
            <a:endParaRPr lang="cs-CZ" sz="1600" dirty="0" smtClean="0"/>
          </a:p>
          <a:p>
            <a:r>
              <a:rPr lang="cs-CZ" sz="1600" dirty="0" smtClean="0"/>
              <a:t>Cílová skupinou tvoří 55 žáků ze </a:t>
            </a:r>
          </a:p>
          <a:p>
            <a:pPr>
              <a:buNone/>
            </a:pPr>
            <a:r>
              <a:rPr lang="cs-CZ" sz="1600" b="1" i="1" dirty="0" smtClean="0"/>
              <a:t>	Základní školy a Mateřské školy pro zrakově postižené a vady řeči, Plzeň, Lazaretní 25</a:t>
            </a:r>
            <a:endParaRPr lang="cs-CZ" sz="1600" dirty="0" smtClean="0"/>
          </a:p>
          <a:p>
            <a:pPr>
              <a:buNone/>
            </a:pPr>
            <a:r>
              <a:rPr lang="cs-CZ" sz="1600" dirty="0" smtClean="0"/>
              <a:t> </a:t>
            </a:r>
          </a:p>
          <a:p>
            <a:r>
              <a:rPr lang="cs-CZ" sz="1600" dirty="0" smtClean="0"/>
              <a:t>Hodnotilo  dohromady 22 žáků z cílové skupiny a 10 rodinných zástupců cílové skupiny</a:t>
            </a:r>
          </a:p>
          <a:p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3754760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cs-CZ" sz="1200" b="1" dirty="0" smtClean="0"/>
              <a:t>Q1.</a:t>
            </a:r>
            <a:r>
              <a:rPr lang="cs-CZ" sz="1200" dirty="0" smtClean="0"/>
              <a:t> Cílem projektu ARET je pomoci žákům s pochopením témata matematiky a fyziky prostřednictvím hlasového předčítání. Do jaké míry tento cíl pomůcka ARET splňuje ?</a:t>
            </a:r>
            <a:br>
              <a:rPr lang="cs-CZ" sz="1200" dirty="0" smtClean="0"/>
            </a:br>
            <a:r>
              <a:rPr lang="cs-CZ" sz="1200" b="1" dirty="0" smtClean="0"/>
              <a:t>Q4.</a:t>
            </a:r>
            <a:r>
              <a:rPr lang="cs-CZ" sz="1200" dirty="0" smtClean="0"/>
              <a:t> Do jaké míry je pomůcka ARET pro tebe přínosná a užitečná ?</a:t>
            </a:r>
            <a:endParaRPr lang="cs-CZ" sz="1200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2588" y="990434"/>
            <a:ext cx="8229600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Většina žáků, která pracuje s </a:t>
            </a:r>
            <a:r>
              <a:rPr lang="cs-CZ" sz="14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ARETem</a:t>
            </a: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se domnívá, že pomůcka svůj cíl splňuje, stejně tak více než polovina žáků je přesvědčena o přínosech a užitečnosti pomůcky ARET.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Zástupný symbol pro obsah 5"/>
          <p:cNvGraphicFramePr>
            <a:graphicFrameLocks/>
          </p:cNvGraphicFramePr>
          <p:nvPr/>
        </p:nvGraphicFramePr>
        <p:xfrm>
          <a:off x="4499992" y="1844824"/>
          <a:ext cx="3754760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Q5.</a:t>
            </a:r>
            <a:r>
              <a:rPr lang="cs-CZ" sz="1200" dirty="0" smtClean="0"/>
              <a:t> Jak se časově vyvíjel tvůj vztah k učební pomůcce ARET ?</a:t>
            </a:r>
            <a:br>
              <a:rPr lang="cs-CZ" sz="1200" dirty="0" smtClean="0"/>
            </a:br>
            <a:r>
              <a:rPr lang="cs-CZ" sz="1200" b="1" dirty="0" smtClean="0"/>
              <a:t>Q3.</a:t>
            </a:r>
            <a:r>
              <a:rPr lang="cs-CZ" sz="1200" dirty="0" smtClean="0"/>
              <a:t> Jak často používáš  pomůcku ARET ?</a:t>
            </a:r>
            <a:endParaRPr lang="cs-CZ" sz="1200" dirty="0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452588" y="990434"/>
            <a:ext cx="8229600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 hodnocení vztahu k pomůcce ARET převažuje u žáků počáteční obezřetnost a nedůvěřivost, ale po bližším seznámení a ovladatelností  je pomůcka hodnocena kladně a přínosně. Žáci využívají pomůcku ARET s frekvencí jednou či několikrát za týden. 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467544" y="1916832"/>
          <a:ext cx="3960440" cy="4016731"/>
        </p:xfrm>
        <a:graphic>
          <a:graphicData uri="http://schemas.openxmlformats.org/drawingml/2006/table">
            <a:tbl>
              <a:tblPr/>
              <a:tblGrid>
                <a:gridCol w="3267363"/>
                <a:gridCol w="693077"/>
              </a:tblGrid>
              <a:tr h="6840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dirty="0" smtClean="0"/>
                        <a:t>ARET</a:t>
                      </a:r>
                      <a:r>
                        <a:rPr lang="cs-CZ" sz="1400" baseline="0" dirty="0" smtClean="0"/>
                        <a:t> </a:t>
                      </a:r>
                      <a:r>
                        <a:rPr lang="cs-CZ" sz="1400" dirty="0" smtClean="0"/>
                        <a:t>je pro mě od prvního</a:t>
                      </a:r>
                      <a:r>
                        <a:rPr lang="cs-CZ" sz="1400" baseline="0" dirty="0" smtClean="0"/>
                        <a:t> seznámení užitečná a přínosná pomůcka</a:t>
                      </a:r>
                      <a:endParaRPr lang="cs-CZ" sz="1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503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1" dirty="0" smtClean="0"/>
                        <a:t>ARET se mi zdál při prvním seznámení neužitečná a nepřínosná</a:t>
                      </a:r>
                      <a:r>
                        <a:rPr lang="cs-CZ" sz="1400" b="1" baseline="0" dirty="0" smtClean="0"/>
                        <a:t> pomůcka, ale nyní vidím její přínosy a užitečnost</a:t>
                      </a:r>
                      <a:endParaRPr lang="cs-C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cs-CZ" b="1" dirty="0" smtClean="0"/>
                        <a:t>9</a:t>
                      </a:r>
                      <a:endParaRPr lang="cs-CZ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503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dirty="0" smtClean="0"/>
                        <a:t>ARET jsem</a:t>
                      </a:r>
                      <a:r>
                        <a:rPr lang="cs-CZ" sz="1400" baseline="0" dirty="0" smtClean="0"/>
                        <a:t> přijal/ zpočátku neutrálně, neobjevila jsem ale v pomůcce žádný přínos a užitečnost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9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dirty="0" smtClean="0"/>
                        <a:t>ARET je pro mě od prvního seznámení a použití nepřínosná a neužitečná pomůcka 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0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2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dirty="0" smtClean="0"/>
                        <a:t>Nevím/ nedokážu říct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6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ulka 13"/>
          <p:cNvGraphicFramePr>
            <a:graphicFrameLocks noGrp="1"/>
          </p:cNvGraphicFramePr>
          <p:nvPr/>
        </p:nvGraphicFramePr>
        <p:xfrm>
          <a:off x="4644008" y="2564904"/>
          <a:ext cx="3960440" cy="3017520"/>
        </p:xfrm>
        <a:graphic>
          <a:graphicData uri="http://schemas.openxmlformats.org/drawingml/2006/table">
            <a:tbl>
              <a:tblPr/>
              <a:tblGrid>
                <a:gridCol w="3267363"/>
                <a:gridCol w="693077"/>
              </a:tblGrid>
              <a:tr h="42238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dirty="0" smtClean="0"/>
                        <a:t>Denně</a:t>
                      </a:r>
                      <a:endParaRPr lang="cs-CZ" sz="1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0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38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b="1" dirty="0" smtClean="0"/>
                        <a:t>Dvakrát až třikrát za týden</a:t>
                      </a:r>
                      <a:endParaRPr lang="cs-C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b="1" dirty="0" smtClean="0"/>
                        <a:t>7</a:t>
                      </a:r>
                      <a:endParaRPr lang="cs-CZ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2238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dirty="0" smtClean="0"/>
                        <a:t>Jednou týdně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6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38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dirty="0" smtClean="0"/>
                        <a:t>Jednou za dva týdny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38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dirty="0" smtClean="0"/>
                        <a:t>Jednou</a:t>
                      </a:r>
                      <a:r>
                        <a:rPr lang="cs-CZ" sz="1400" baseline="0" dirty="0" smtClean="0"/>
                        <a:t> za měsíc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0358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cs-CZ" sz="1400" dirty="0" smtClean="0"/>
                        <a:t>Méně než jednou za měsíc</a:t>
                      </a:r>
                      <a:endParaRPr lang="cs-C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cs-CZ" dirty="0" smtClean="0"/>
                        <a:t>3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Q2.</a:t>
            </a:r>
            <a:r>
              <a:rPr lang="cs-CZ" sz="1200" dirty="0" smtClean="0"/>
              <a:t> Kdy obvykle pracuješ s pomůckou ARET ?</a:t>
            </a:r>
            <a:endParaRPr lang="cs-CZ" sz="1200" dirty="0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52588" y="990434"/>
            <a:ext cx="8229600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 přehledem převažuje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využití </a:t>
            </a:r>
            <a:r>
              <a:rPr kumimoji="0" lang="cs-CZ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ARETu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 případech, kdy je probíraná látka obtížnější. Obvykle pak po skončení školní výuky než při samotné výuce.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Graf 6"/>
          <p:cNvGraphicFramePr/>
          <p:nvPr/>
        </p:nvGraphicFramePr>
        <p:xfrm>
          <a:off x="827584" y="1988840"/>
          <a:ext cx="734481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bdélník 7"/>
          <p:cNvSpPr/>
          <p:nvPr/>
        </p:nvSpPr>
        <p:spPr>
          <a:xfrm>
            <a:off x="3563888" y="4509120"/>
            <a:ext cx="1440160" cy="792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pic>
        <p:nvPicPr>
          <p:cNvPr id="9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Q7.</a:t>
            </a:r>
            <a:r>
              <a:rPr lang="cs-CZ" sz="1200" dirty="0" smtClean="0"/>
              <a:t> Bylo pro tebe jako pro uživatele technicky obtížné naučit se pracovat/ovládat s pomůckou ARET ?</a:t>
            </a:r>
            <a:br>
              <a:rPr lang="cs-CZ" sz="1200" dirty="0" smtClean="0"/>
            </a:br>
            <a:r>
              <a:rPr lang="cs-CZ" sz="1200" b="1" dirty="0" smtClean="0"/>
              <a:t>Q8.</a:t>
            </a:r>
            <a:r>
              <a:rPr lang="cs-CZ" sz="1200" dirty="0" smtClean="0"/>
              <a:t> Dělalo ti potíže přijít na celkový princip fungování učební pomůcky ARET, tzn. hlasového  čtení textu a příkladů ?</a:t>
            </a:r>
            <a:endParaRPr lang="cs-CZ" sz="12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452588" y="990434"/>
            <a:ext cx="8229600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Dle hodnocení NEBYLO pro většinu žáků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technicky obtížné naučit se ovládat či pracovat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 pomůckou ARET, stejně tak většině žáků nedělalo žádné potíže přijít na celkový princi fungování </a:t>
            </a:r>
            <a:r>
              <a:rPr kumimoji="0" lang="cs-CZ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ARETu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67544" y="1988840"/>
            <a:ext cx="8229600" cy="634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Q10.</a:t>
            </a:r>
            <a:r>
              <a:rPr kumimoji="0" lang="cs-CZ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Mohla ses v případě nejasností týkající se funkčnosti/ ovladatelnosti  a způsobu práce s pomůckou ARET na někoho obrátit a požádat o pomoc ?</a:t>
            </a:r>
            <a:endParaRPr kumimoji="0" lang="cs-CZ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467544" y="2780928"/>
            <a:ext cx="8229600" cy="63408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Žáci se mohli ve většině případů obrátit s nejasnostmi a otázkami </a:t>
            </a:r>
            <a:r>
              <a:rPr lang="cs-CZ" sz="1400" dirty="0" smtClean="0">
                <a:solidFill>
                  <a:schemeClr val="tx1"/>
                </a:solidFill>
              </a:rPr>
              <a:t>týkající se funkčnosti/ ovladatelnosti  či způsobu práce s pomůckou ARET</a:t>
            </a: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na kompetentní osoby.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Graf 7"/>
          <p:cNvGraphicFramePr/>
          <p:nvPr/>
        </p:nvGraphicFramePr>
        <p:xfrm>
          <a:off x="1115616" y="3573016"/>
          <a:ext cx="5064224" cy="23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bdélník 8"/>
          <p:cNvSpPr/>
          <p:nvPr/>
        </p:nvSpPr>
        <p:spPr>
          <a:xfrm>
            <a:off x="4355976" y="4149080"/>
            <a:ext cx="936104" cy="2880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2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Q11.</a:t>
            </a:r>
            <a:r>
              <a:rPr lang="cs-CZ" sz="1200" dirty="0" smtClean="0"/>
              <a:t> Přihodil se tobě konkrétně nějaký problém s programovou funkčností/ovladatelností pomůcky ARET ? Pokud ano, uveď jaký.</a:t>
            </a:r>
            <a:endParaRPr lang="cs-CZ" sz="12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467544" y="1052736"/>
            <a:ext cx="4392488" cy="201622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1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DOSLOVNÉ</a:t>
            </a:r>
            <a:r>
              <a:rPr kumimoji="0" lang="cs-CZ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VÝPOVĚDI:</a:t>
            </a: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Někdy se ukazují řešení rovnice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Bez varování program vypnut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Občas</a:t>
            </a:r>
            <a:r>
              <a:rPr kumimoji="0" lang="cs-CZ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 nečetlo řešení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Občas</a:t>
            </a: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se </a:t>
            </a:r>
            <a:r>
              <a:rPr lang="cs-CZ" sz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nerozklikla</a:t>
            </a: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odpověď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Problémy s </a:t>
            </a:r>
            <a:r>
              <a:rPr lang="cs-CZ" sz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loginem</a:t>
            </a:r>
            <a:endParaRPr lang="cs-CZ" sz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Problémy se zvukem, občas to nechtělo číst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Problémy se čtením textu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Někdy mluvilo něco jiného než měl, někdy nečetlo vůbec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1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1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67544" y="3164759"/>
            <a:ext cx="4032448" cy="634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Q17.</a:t>
            </a:r>
            <a:r>
              <a:rPr kumimoji="0" lang="cs-CZ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Na</a:t>
            </a:r>
            <a:r>
              <a:rPr kumimoji="0" lang="cs-CZ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základě využívání pomůcky ARET při výuce nebo domácí přípravě se tvé výsledky</a:t>
            </a:r>
            <a:r>
              <a:rPr lang="cs-CZ" sz="1200" dirty="0" smtClean="0">
                <a:latin typeface="+mj-lt"/>
                <a:ea typeface="+mj-ea"/>
                <a:cs typeface="+mj-cs"/>
              </a:rPr>
              <a:t> </a:t>
            </a:r>
            <a:r>
              <a:rPr kumimoji="0" lang="cs-CZ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či známky ve škole (v předmětu matematika či fyzika) … 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Zástupný symbol pro obsah 5"/>
          <p:cNvGraphicFramePr>
            <a:graphicFrameLocks/>
          </p:cNvGraphicFramePr>
          <p:nvPr/>
        </p:nvGraphicFramePr>
        <p:xfrm>
          <a:off x="4427984" y="2852936"/>
          <a:ext cx="4968552" cy="266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bdélník 7"/>
          <p:cNvSpPr/>
          <p:nvPr/>
        </p:nvSpPr>
        <p:spPr>
          <a:xfrm>
            <a:off x="5220072" y="2924944"/>
            <a:ext cx="977313" cy="20557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467544" y="3906929"/>
            <a:ext cx="3384376" cy="890223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 základě využívání pomůcky ARET se žákům výsledky ve sledovaných předmětech buď mírně zlepšily nebo se ani nezlepšily, ani nezhoršily. </a:t>
            </a: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2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Q13.</a:t>
            </a:r>
            <a:r>
              <a:rPr lang="cs-CZ" sz="1200" dirty="0" smtClean="0"/>
              <a:t> Pomohla ti pomůcka ARET v pochopení obtížných  témat z matematiky a fyziky ?</a:t>
            </a:r>
            <a:br>
              <a:rPr lang="cs-CZ" sz="1200" dirty="0" smtClean="0"/>
            </a:br>
            <a:r>
              <a:rPr lang="cs-CZ" sz="1200" b="1" dirty="0" smtClean="0"/>
              <a:t>Q16.</a:t>
            </a:r>
            <a:r>
              <a:rPr lang="cs-CZ" sz="1200" dirty="0" smtClean="0"/>
              <a:t> Pomůcka bych osobně  svým (mladším) spolužákům a spolužačkám …</a:t>
            </a:r>
            <a:endParaRPr lang="cs-CZ" sz="12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452588" y="990434"/>
            <a:ext cx="8229600" cy="71037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Téměř všichni,</a:t>
            </a:r>
            <a:r>
              <a:rPr kumimoji="0" lang="cs-CZ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kdo na otázku Q13 odpovídali, se domnívají, že jim pomůcka ARET pomohla v pochopení obtížných témat z matematiky a fyziky. </a:t>
            </a:r>
            <a:r>
              <a:rPr lang="cs-CZ" sz="1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 pozitivní zkušenosti s používáním pomůcky ARET dále vyplývá, že většina žáků by ji určitě nebo spíše doporučila svým mladším spolužákům.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4427984" y="1916832"/>
          <a:ext cx="3754760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Zástupný symbol pro obsah 5"/>
          <p:cNvGraphicFramePr>
            <a:graphicFrameLocks/>
          </p:cNvGraphicFramePr>
          <p:nvPr/>
        </p:nvGraphicFramePr>
        <p:xfrm>
          <a:off x="467544" y="1916832"/>
          <a:ext cx="3754760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délník 7"/>
          <p:cNvSpPr/>
          <p:nvPr/>
        </p:nvSpPr>
        <p:spPr>
          <a:xfrm>
            <a:off x="1331640" y="1988840"/>
            <a:ext cx="864096" cy="338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076056" y="1988840"/>
            <a:ext cx="864096" cy="338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cs-CZ" sz="2400" b="1" dirty="0" smtClean="0"/>
              <a:t>Systém ARET pro tvorbu automaticky čtených učebních textů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Zástupný symbol pro obsah 5"/>
          <p:cNvSpPr>
            <a:spLocks noGrp="1"/>
          </p:cNvSpPr>
          <p:nvPr>
            <p:ph sz="half" idx="2"/>
          </p:nvPr>
        </p:nvSpPr>
        <p:spPr>
          <a:xfrm>
            <a:off x="1547664" y="1628800"/>
            <a:ext cx="6048672" cy="3384376"/>
          </a:xfrm>
        </p:spPr>
        <p:txBody>
          <a:bodyPr>
            <a:normAutofit/>
          </a:bodyPr>
          <a:lstStyle/>
          <a:p>
            <a:r>
              <a:rPr lang="cs-CZ" sz="1600" dirty="0" smtClean="0"/>
              <a:t>Systém je dostupný na adrese </a:t>
            </a:r>
            <a:r>
              <a:rPr lang="cs-CZ" sz="1600" dirty="0" err="1" smtClean="0">
                <a:solidFill>
                  <a:srgbClr val="002060"/>
                </a:solidFill>
                <a:hlinkClick r:id="rId2"/>
              </a:rPr>
              <a:t>ucebnice</a:t>
            </a:r>
            <a:r>
              <a:rPr lang="cs-CZ" sz="1600" dirty="0" smtClean="0">
                <a:solidFill>
                  <a:srgbClr val="002060"/>
                </a:solidFill>
                <a:hlinkClick r:id="rId2"/>
              </a:rPr>
              <a:t>-</a:t>
            </a:r>
            <a:r>
              <a:rPr lang="cs-CZ" sz="1600" dirty="0" err="1" smtClean="0">
                <a:solidFill>
                  <a:srgbClr val="002060"/>
                </a:solidFill>
                <a:hlinkClick r:id="rId2"/>
              </a:rPr>
              <a:t>admin.zcu.cz</a:t>
            </a:r>
            <a:r>
              <a:rPr lang="cs-CZ" sz="1600" dirty="0" smtClean="0">
                <a:solidFill>
                  <a:srgbClr val="002060"/>
                </a:solidFill>
              </a:rPr>
              <a:t> </a:t>
            </a:r>
            <a:r>
              <a:rPr lang="cs-CZ" sz="1600" dirty="0" smtClean="0"/>
              <a:t>pouze přes přihlášení pro proškolené pedagogy</a:t>
            </a:r>
          </a:p>
          <a:p>
            <a:endParaRPr lang="cs-CZ" sz="1600" dirty="0" smtClean="0"/>
          </a:p>
          <a:p>
            <a:r>
              <a:rPr lang="cs-CZ" sz="1600" dirty="0" smtClean="0"/>
              <a:t>Obsahuje editor učebních témat se zaměřením na předměty Matematika a Fyzika pro druhý stupeň základních škol</a:t>
            </a:r>
          </a:p>
          <a:p>
            <a:endParaRPr lang="cs-CZ" sz="1600" dirty="0" smtClean="0"/>
          </a:p>
          <a:p>
            <a:r>
              <a:rPr lang="cs-CZ" sz="1600" dirty="0" smtClean="0"/>
              <a:t>Témata byla vytvářena 4 speciálními pedagogy ze</a:t>
            </a:r>
          </a:p>
          <a:p>
            <a:pPr>
              <a:buNone/>
            </a:pPr>
            <a:r>
              <a:rPr lang="cs-CZ" sz="1600" b="1" i="1" dirty="0" smtClean="0"/>
              <a:t>	Základní školy a Mateřské školy pro zrakově postižené a vady řeči, Plzeň, Lazaretní 25</a:t>
            </a:r>
            <a:endParaRPr lang="cs-CZ" sz="1600" dirty="0" smtClean="0"/>
          </a:p>
          <a:p>
            <a:pPr>
              <a:buNone/>
            </a:pPr>
            <a:r>
              <a:rPr lang="cs-CZ" sz="1600" dirty="0" smtClean="0"/>
              <a:t> </a:t>
            </a:r>
          </a:p>
          <a:p>
            <a:r>
              <a:rPr lang="cs-CZ" sz="1600" dirty="0" smtClean="0"/>
              <a:t>Pedagogové hodnotily jak tvorbu učebních textů, tak i reakce žáků na jimi vytvořená témata </a:t>
            </a:r>
            <a:endParaRPr lang="cs-CZ" sz="1600" dirty="0"/>
          </a:p>
        </p:txBody>
      </p:sp>
      <p:pic>
        <p:nvPicPr>
          <p:cNvPr id="10" name="Picture 2" descr="C:\Users\Zbynek\Documents\!!pro doktorske\ARET\loga\OPVK_Nový Logolink se ZČU\Novy_logolink_ESF_s_textem_bar_CZ\logolink_CZ_male_mezery_ZCU_s_textem_bar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082144"/>
            <a:ext cx="4572000" cy="775855"/>
          </a:xfrm>
          <a:prstGeom prst="rect">
            <a:avLst/>
          </a:prstGeom>
          <a:noFill/>
        </p:spPr>
      </p:pic>
      <p:pic>
        <p:nvPicPr>
          <p:cNvPr id="11" name="Picture 4" descr="C:\Users\Zbynek\Documents\!!pro doktorske\ARET\loga\ARET\logo2_male s cisl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2196223" cy="676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Q1. Do jaké míry ARET splnil jako učební pomůcka podle Vás očekávání u žáků, kterým má ARET složit?</a:t>
            </a:r>
            <a:endParaRPr lang="cs-CZ" sz="1200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611560" y="764704"/>
            <a:ext cx="8229600" cy="35033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dirty="0" smtClean="0"/>
              <a:t>Pomůcka ARET splnila dle pedagogů a asistentů u žáků svůj účel velmi dobře.</a:t>
            </a:r>
            <a:endParaRPr lang="cs-CZ" sz="1400" dirty="0"/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467544" y="1412776"/>
            <a:ext cx="8229600" cy="3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Q2. Připadá Vám pomůcka ARET při výuce ve škole nebo mimo ni pro žáky prospěšná?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611560" y="1916832"/>
            <a:ext cx="8229600" cy="35033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dirty="0" smtClean="0"/>
              <a:t>Mezi pedagogy panuje shoda, že pomůcka ARET je při výuce ve škole či mimo ni velmi užitečná a prospěšná.</a:t>
            </a:r>
            <a:endParaRPr lang="cs-CZ" sz="1400" dirty="0"/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467544" y="2636912"/>
            <a:ext cx="8229600" cy="3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Q3. Dosahují žáci v předmětech, kde se využívá pomůcka ARET, lepších výsledků?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Nadpis 1"/>
          <p:cNvSpPr txBox="1">
            <a:spLocks/>
          </p:cNvSpPr>
          <p:nvPr/>
        </p:nvSpPr>
        <p:spPr>
          <a:xfrm>
            <a:off x="683568" y="3140968"/>
            <a:ext cx="8229600" cy="446038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cs-CZ" sz="1400" dirty="0" smtClean="0"/>
              <a:t>Polovina dotázaných pedagogů/asistentů nedokáže posoudit, zda se pomůcka ARET odrazila v lepších výsledcích, druhá polovina zaznamenala zlepšení výsledků.</a:t>
            </a:r>
            <a:endParaRPr lang="cs-CZ" sz="1400" dirty="0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67544" y="3789040"/>
            <a:ext cx="8229600" cy="3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Q4. Do jaké míry splnil ARET jako pomůcka pro tvorbu automaticky čtených učebních textů Vaše očekávání?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611560" y="4293096"/>
            <a:ext cx="8229600" cy="35033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dirty="0" smtClean="0"/>
              <a:t>Pomůcka ARET pro tvorbu automaticky čtených učebních textů jednoznačně u pedagogů splnila očekávání .</a:t>
            </a:r>
            <a:endParaRPr lang="cs-CZ" sz="1400" dirty="0"/>
          </a:p>
        </p:txBody>
      </p:sp>
      <p:sp>
        <p:nvSpPr>
          <p:cNvPr id="20" name="Nadpis 1"/>
          <p:cNvSpPr txBox="1">
            <a:spLocks/>
          </p:cNvSpPr>
          <p:nvPr/>
        </p:nvSpPr>
        <p:spPr>
          <a:xfrm>
            <a:off x="395536" y="4941168"/>
            <a:ext cx="8229600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Q5. Bylo pro Vás náročné seznámit se s moderními technologiemi a aplikacemi, které jsou relevantní pro administraci, správu a editaci programu ARET ?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539552" y="5661248"/>
            <a:ext cx="8229600" cy="648072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dirty="0" smtClean="0"/>
              <a:t>Pro většinu oslovených pedagogických pracovníků bylo minimálně nebo vůbec obtížné seznámit se s technologiemi a aplikacemi, které jsou relevantní pro administraci, správu, editaci programu ARET.</a:t>
            </a:r>
            <a:endParaRPr lang="cs-CZ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1200" b="1" dirty="0" smtClean="0"/>
              <a:t>Q6. Bylo pro Vás obtížné vysvětlovat příjemcům pomůcky ARET čili žákům, jak se s programem ARET pracuje a jak se ovládá?</a:t>
            </a:r>
            <a:endParaRPr lang="cs-CZ" sz="1200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611560" y="764704"/>
            <a:ext cx="8229600" cy="35033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cs-CZ" sz="1400" dirty="0" smtClean="0"/>
              <a:t>Převažuje názor, že nebylo příliš obtížné vysvětlovat příjemcům pomůcky ARET, jak se s programem ARET pracuje a jak se ovládá.</a:t>
            </a:r>
            <a:endParaRPr lang="cs-CZ" sz="1400" dirty="0"/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467544" y="1412776"/>
            <a:ext cx="8229600" cy="3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Q7.  Spolupracovala jste v průběhu aplikace pomůcky ARET ve výuce s rodiči?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611560" y="1916832"/>
            <a:ext cx="8229600" cy="350334"/>
          </a:xfrm>
          <a:prstGeom prst="rect">
            <a:avLst/>
          </a:prstGeom>
          <a:ln cap="rnd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dirty="0" smtClean="0"/>
              <a:t>Polovina pedagogických pracovníků uvedla, že s rodiči spolupracovala, druhá polovina ne.</a:t>
            </a:r>
            <a:endParaRPr lang="cs-CZ" sz="1400" dirty="0"/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467544" y="2636912"/>
            <a:ext cx="8229600" cy="3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spcBef>
                <a:spcPct val="0"/>
              </a:spcBef>
            </a:pPr>
            <a:r>
              <a:rPr lang="cs-CZ" sz="1200" b="1" dirty="0" smtClean="0"/>
              <a:t>Q8.  Uveďte prosím pozitivní a negativní dojmy a zkušenosti ze spolupráce s rodiči žáků, jež s pomůckou ARET pracují a využívají ji.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Nadpis 1"/>
          <p:cNvSpPr txBox="1">
            <a:spLocks/>
          </p:cNvSpPr>
          <p:nvPr/>
        </p:nvSpPr>
        <p:spPr>
          <a:xfrm>
            <a:off x="683568" y="3140968"/>
            <a:ext cx="8064896" cy="194421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600" u="sng" dirty="0" smtClean="0"/>
              <a:t>POZITIVNÍ</a:t>
            </a:r>
            <a:endParaRPr lang="cs-CZ" sz="1600" dirty="0" smtClean="0"/>
          </a:p>
          <a:p>
            <a:r>
              <a:rPr lang="cs-CZ" sz="1600" dirty="0" smtClean="0"/>
              <a:t>- zájem a využití jako součást domácí přípravy, zejména tam, kde jsou rodiče pracovně velmi zabrázděni, nemají k matematice a fyzice pozitivní vztah</a:t>
            </a:r>
          </a:p>
          <a:p>
            <a:r>
              <a:rPr lang="cs-CZ" sz="1600" dirty="0" smtClean="0"/>
              <a:t>- rodičům ARET pomáhá během nemoci při domácí přípravě</a:t>
            </a:r>
          </a:p>
          <a:p>
            <a:r>
              <a:rPr lang="cs-CZ" sz="1600" dirty="0" smtClean="0"/>
              <a:t>- ARET usnadňuje domácí přípravu, zvyšuje samostatnost žáků v domácí přípravě</a:t>
            </a:r>
          </a:p>
          <a:p>
            <a:pPr>
              <a:buFontTx/>
              <a:buChar char="-"/>
            </a:pPr>
            <a:r>
              <a:rPr lang="cs-CZ" sz="1600" dirty="0" smtClean="0"/>
              <a:t>ARET je srozumitelný jak pro rodiče, tak pro děti</a:t>
            </a:r>
          </a:p>
          <a:p>
            <a:r>
              <a:rPr lang="cs-CZ" sz="1600" dirty="0" smtClean="0"/>
              <a:t>- rodiče byli nadšeni, uvítali pomůcku</a:t>
            </a: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683568" y="5229200"/>
            <a:ext cx="8085584" cy="9263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cs-CZ" sz="1400" u="sng" dirty="0" smtClean="0"/>
              <a:t>NEGATIVNÍ</a:t>
            </a:r>
            <a:endParaRPr lang="cs-CZ" sz="1400" dirty="0" smtClean="0"/>
          </a:p>
          <a:p>
            <a:pPr lvl="0"/>
            <a:r>
              <a:rPr lang="cs-CZ" sz="1400" dirty="0" smtClean="0"/>
              <a:t>nezájem rodičů!!</a:t>
            </a:r>
          </a:p>
          <a:p>
            <a:pPr lvl="0"/>
            <a:r>
              <a:rPr lang="cs-CZ" sz="1400" dirty="0" smtClean="0"/>
              <a:t>někteří nemají připojení na internet</a:t>
            </a:r>
            <a:endParaRPr lang="cs-CZ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715</TotalTime>
  <Words>1044</Words>
  <Application>Microsoft Office PowerPoint</Application>
  <PresentationFormat>Předvádění na obrazovce (4:3)</PresentationFormat>
  <Paragraphs>117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Snímek 1</vt:lpstr>
      <vt:lpstr>Snímek 2</vt:lpstr>
      <vt:lpstr>Snímek 3</vt:lpstr>
      <vt:lpstr>Q1. Cílem projektu ARET je pomoci žákům s pochopením témata matematiky a fyziky prostřednictvím hlasového předčítání. Do jaké míry tento cíl pomůcka ARET splňuje ? Q4. Do jaké míry je pomůcka ARET pro tebe přínosná a užitečná ?</vt:lpstr>
      <vt:lpstr>Q5. Jak se časově vyvíjel tvůj vztah k učební pomůcce ARET ? Q3. Jak často používáš  pomůcku ARET ?</vt:lpstr>
      <vt:lpstr>Q2. Kdy obvykle pracuješ s pomůckou ARET ?</vt:lpstr>
      <vt:lpstr>Q7. Bylo pro tebe jako pro uživatele technicky obtížné naučit se pracovat/ovládat s pomůckou ARET ? Q8. Dělalo ti potíže přijít na celkový princip fungování učební pomůcky ARET, tzn. hlasového  čtení textu a příkladů ?</vt:lpstr>
      <vt:lpstr>Q11. Přihodil se tobě konkrétně nějaký problém s programovou funkčností/ovladatelností pomůcky ARET ? Pokud ano, uveď jaký.</vt:lpstr>
      <vt:lpstr>Q13. Pomohla ti pomůcka ARET v pochopení obtížných  témat z matematiky a fyziky ? Q16. Pomůcka bych osobně  svým (mladším) spolužákům a spolužačkám …</vt:lpstr>
      <vt:lpstr>Snímek 10</vt:lpstr>
      <vt:lpstr>Q1. Do jaké míry ARET splnil jako učební pomůcka podle Vás očekávání u žáků, kterým má ARET složit?</vt:lpstr>
      <vt:lpstr>Q6. Bylo pro Vás obtížné vysvětlovat příjemcům pomůcky ARET čili žákům, jak se s programem ARET pracuje a jak se ovládá?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Evaluace dotazníku cílová skupina - žáci</dc:title>
  <dc:creator>Veselá</dc:creator>
  <cp:lastModifiedBy>Zbynek</cp:lastModifiedBy>
  <cp:revision>74</cp:revision>
  <dcterms:created xsi:type="dcterms:W3CDTF">2012-05-16T13:31:49Z</dcterms:created>
  <dcterms:modified xsi:type="dcterms:W3CDTF">2012-06-08T13:54:34Z</dcterms:modified>
</cp:coreProperties>
</file>